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182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98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59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60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497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85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7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53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19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0090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559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551E49F-1C93-4C03-A461-BAA685DEEEFE}" type="datetimeFigureOut">
              <a:rPr lang="ru-RU" smtClean="0"/>
              <a:t>09.03.2021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89BB325-5B6F-4AF7-AA83-05C4D00834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1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t.wikipedia.org/wiki/Stalup%C4%97na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t.wikipedia.org/wiki/Donelai%C4%8Dio_memorialinis_muzieju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59D4391-AD65-4990-B4F2-74DA50A902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Kristijonas</a:t>
            </a:r>
            <a:r>
              <a:rPr lang="en-US" dirty="0"/>
              <a:t> </a:t>
            </a:r>
            <a:r>
              <a:rPr lang="en-US" dirty="0" err="1"/>
              <a:t>Donelaitis</a:t>
            </a:r>
            <a:endParaRPr lang="ru-RU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DDA96EA1-DF22-4D6A-913D-A0CAF8C4C9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Pareng</a:t>
            </a:r>
            <a:r>
              <a:rPr lang="lt-LT" dirty="0"/>
              <a:t>ė Gertrūda </a:t>
            </a:r>
            <a:r>
              <a:rPr lang="lt-LT" dirty="0" err="1"/>
              <a:t>Lištvan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226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457F86D-3007-4478-8054-0787056F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Kristijonas Donelaitis</a:t>
            </a:r>
            <a:endParaRPr lang="ru-RU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907005A3-E85E-47B4-9EF2-8FE18963E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sz="2000" dirty="0"/>
          </a:p>
          <a:p>
            <a:r>
              <a:rPr lang="lt-LT" sz="2000" dirty="0"/>
              <a:t>Gyveno 1714-1780m.</a:t>
            </a:r>
          </a:p>
          <a:p>
            <a:r>
              <a:rPr lang="lt-LT" sz="2000" b="0" i="0" dirty="0">
                <a:effectLst/>
              </a:rPr>
              <a:t> </a:t>
            </a:r>
            <a:r>
              <a:rPr lang="lt-LT" sz="2000" b="0" i="0" u="none" strike="noStrike" dirty="0">
                <a:effectLst/>
              </a:rPr>
              <a:t>evangelikų liuteronų</a:t>
            </a:r>
            <a:r>
              <a:rPr lang="lt-LT" sz="2000" b="0" i="0" dirty="0">
                <a:effectLst/>
              </a:rPr>
              <a:t> kunigas, </a:t>
            </a:r>
            <a:r>
              <a:rPr lang="lt-LT" sz="2000" b="0" i="0" u="none" strike="noStrike" dirty="0">
                <a:effectLst/>
              </a:rPr>
              <a:t>Mažosios Lietuvos</a:t>
            </a:r>
            <a:r>
              <a:rPr lang="lt-LT" sz="2000" b="0" i="0" dirty="0">
                <a:effectLst/>
              </a:rPr>
              <a:t> </a:t>
            </a:r>
            <a:r>
              <a:rPr lang="lt-LT" sz="2000" b="0" i="0" u="none" strike="noStrike" dirty="0">
                <a:effectLst/>
              </a:rPr>
              <a:t>lietuvių</a:t>
            </a:r>
            <a:r>
              <a:rPr lang="lt-LT" sz="2000" b="0" i="0" dirty="0">
                <a:effectLst/>
              </a:rPr>
              <a:t> grožinės literatūros pradininkas.</a:t>
            </a:r>
            <a:endParaRPr lang="lt-LT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31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93C9DBC-3159-4417-80B2-16ACF5AAE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Biografija</a:t>
            </a:r>
            <a:endParaRPr lang="ru-RU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E0335EA1-4C28-4E55-8173-29D385133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000" dirty="0"/>
          </a:p>
          <a:p>
            <a:r>
              <a:rPr lang="lt-LT" sz="2000" b="0" i="0" strike="noStrike" dirty="0">
                <a:effectLst/>
              </a:rPr>
              <a:t>1736</a:t>
            </a:r>
            <a:r>
              <a:rPr lang="lt-LT" sz="2000" b="0" i="0" dirty="0">
                <a:effectLst/>
              </a:rPr>
              <a:t> m. </a:t>
            </a:r>
            <a:r>
              <a:rPr lang="lt-LT" sz="2000" b="0" i="0" strike="noStrike" dirty="0">
                <a:effectLst/>
              </a:rPr>
              <a:t>1736</a:t>
            </a:r>
            <a:r>
              <a:rPr lang="lt-LT" sz="2000" b="0" i="0" dirty="0">
                <a:effectLst/>
              </a:rPr>
              <a:t>–</a:t>
            </a:r>
            <a:r>
              <a:rPr lang="lt-LT" sz="2000" b="0" i="0" strike="noStrike" dirty="0">
                <a:effectLst/>
              </a:rPr>
              <a:t>1740</a:t>
            </a:r>
            <a:r>
              <a:rPr lang="lt-LT" sz="2000" b="0" i="0" dirty="0">
                <a:effectLst/>
              </a:rPr>
              <a:t> m. </a:t>
            </a:r>
            <a:r>
              <a:rPr lang="lt-LT" sz="2000" b="0" i="0" strike="noStrike" dirty="0">
                <a:effectLst/>
              </a:rPr>
              <a:t>Karaliaučiaus universitete</a:t>
            </a:r>
            <a:r>
              <a:rPr lang="lt-LT" sz="2000" b="0" i="0" dirty="0">
                <a:effectLst/>
              </a:rPr>
              <a:t> studijavo teologiją, lankė </a:t>
            </a:r>
            <a:r>
              <a:rPr lang="lt-LT" sz="2000" b="0" i="0" strike="noStrike" dirty="0">
                <a:effectLst/>
              </a:rPr>
              <a:t>lietuvių kalbos seminarą</a:t>
            </a:r>
            <a:r>
              <a:rPr lang="lt-LT" sz="2000" b="0" i="0" dirty="0">
                <a:effectLst/>
              </a:rPr>
              <a:t>.</a:t>
            </a:r>
          </a:p>
          <a:p>
            <a:r>
              <a:rPr lang="lt-LT" sz="2000" b="0" i="0" strike="noStrike" dirty="0">
                <a:effectLst/>
              </a:rPr>
              <a:t>1740</a:t>
            </a:r>
            <a:r>
              <a:rPr lang="lt-LT" sz="2000" b="0" i="0" dirty="0">
                <a:effectLst/>
              </a:rPr>
              <a:t>–</a:t>
            </a:r>
            <a:r>
              <a:rPr lang="lt-LT" sz="2000" b="0" i="0" strike="noStrike" dirty="0">
                <a:effectLst/>
              </a:rPr>
              <a:t>1742</a:t>
            </a:r>
            <a:r>
              <a:rPr lang="lt-LT" sz="2000" b="0" i="0" dirty="0">
                <a:effectLst/>
              </a:rPr>
              <a:t> m. </a:t>
            </a:r>
            <a:r>
              <a:rPr lang="lt-LT" sz="2000" dirty="0" err="1">
                <a:hlinkClick r:id="rId2" tooltip="Stalupėna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Stalupėnų</a:t>
            </a:r>
            <a:r>
              <a:rPr lang="lt-LT" sz="2000" dirty="0"/>
              <a:t> </a:t>
            </a:r>
            <a:r>
              <a:rPr lang="lt-LT" sz="2000" b="0" i="0" dirty="0">
                <a:effectLst/>
              </a:rPr>
              <a:t>mokyklos muzikos mokytojas ir choro vedėjas, nuo 1742 m. mokyklos vedėjas (rektorius). </a:t>
            </a:r>
          </a:p>
          <a:p>
            <a:r>
              <a:rPr lang="lt-LT" sz="2000" b="0" i="0" strike="noStrike" dirty="0">
                <a:effectLst/>
              </a:rPr>
              <a:t>1743</a:t>
            </a:r>
            <a:r>
              <a:rPr lang="lt-LT" sz="2000" b="0" i="0" dirty="0">
                <a:effectLst/>
              </a:rPr>
              <a:t> m. </a:t>
            </a:r>
            <a:r>
              <a:rPr lang="lt-LT" sz="2000" b="0" i="0" strike="noStrike" dirty="0">
                <a:effectLst/>
              </a:rPr>
              <a:t>spalio 21</a:t>
            </a:r>
            <a:r>
              <a:rPr lang="lt-LT" sz="2000" b="0" i="0" dirty="0">
                <a:effectLst/>
              </a:rPr>
              <a:t> d. įšventintas į kunigus </a:t>
            </a:r>
            <a:r>
              <a:rPr lang="lt-LT" sz="2000" b="0" i="0" strike="noStrike" dirty="0">
                <a:effectLst/>
              </a:rPr>
              <a:t>Karaliaučiuje</a:t>
            </a:r>
            <a:r>
              <a:rPr lang="lt-LT" sz="2000" strike="noStrike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4612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4B80B3C-BE6B-48DD-A974-4D33BA3BA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Kūryba</a:t>
            </a:r>
            <a:endParaRPr lang="ru-RU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6C82615-7D2D-4DF6-92F4-FA77DD2F2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lt-LT" sz="2000" b="0" i="0" dirty="0">
              <a:effectLst/>
            </a:endParaRPr>
          </a:p>
          <a:p>
            <a:r>
              <a:rPr lang="lt-LT" sz="2000" b="0" i="0" dirty="0">
                <a:effectLst/>
              </a:rPr>
              <a:t>Laisvalaikiu rašė eiles </a:t>
            </a:r>
            <a:r>
              <a:rPr lang="lt-LT" sz="2000" b="0" i="0" u="none" strike="noStrike" dirty="0">
                <a:effectLst/>
              </a:rPr>
              <a:t>lietuvių</a:t>
            </a:r>
            <a:r>
              <a:rPr lang="lt-LT" sz="2000" b="0" i="0" dirty="0">
                <a:effectLst/>
              </a:rPr>
              <a:t> ir </a:t>
            </a:r>
            <a:r>
              <a:rPr lang="lt-LT" sz="2000" b="0" i="0" u="none" strike="noStrike" dirty="0">
                <a:effectLst/>
              </a:rPr>
              <a:t>vokiečių kalba</a:t>
            </a:r>
            <a:r>
              <a:rPr lang="lt-LT" sz="2000" b="0" i="0" dirty="0">
                <a:effectLst/>
              </a:rPr>
              <a:t>, komponavo muziką, dirbo </a:t>
            </a:r>
            <a:r>
              <a:rPr lang="lt-LT" sz="2000" b="0" i="0" u="none" strike="noStrike" dirty="0">
                <a:effectLst/>
              </a:rPr>
              <a:t>barometrus</a:t>
            </a:r>
            <a:r>
              <a:rPr lang="lt-LT" sz="2000" b="0" i="0" dirty="0">
                <a:effectLst/>
              </a:rPr>
              <a:t>, muzikos instrumentus, optinius prietaisus. </a:t>
            </a:r>
          </a:p>
          <a:p>
            <a:r>
              <a:rPr lang="lt-LT" sz="2000" b="0" i="0" dirty="0">
                <a:effectLst/>
              </a:rPr>
              <a:t>Be ezopinių, K. Donelaitis naudojo tautosakinius ir originalius siužetus; pasakėčioms būdinga emocingumas, ilgi moralai.</a:t>
            </a:r>
          </a:p>
          <a:p>
            <a:r>
              <a:rPr lang="lt-LT" sz="2000" dirty="0"/>
              <a:t>Poemos „Metai“ autorius.</a:t>
            </a:r>
            <a:endParaRPr lang="lt-LT" sz="20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38872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8A9BB90-0355-446E-98DA-03AE3093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„Metai“</a:t>
            </a:r>
            <a:endParaRPr lang="ru-RU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521668A-E96A-4E8D-B323-AFE0BE097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b="0" i="0" dirty="0">
                <a:effectLst/>
              </a:rPr>
              <a:t>Pagrindinį savo kūrinį, poemą „Metai“, K. Donelaitis rašė veikiausiai </a:t>
            </a:r>
            <a:r>
              <a:rPr lang="lt-LT" b="0" i="0" u="none" strike="noStrike" dirty="0">
                <a:effectLst/>
              </a:rPr>
              <a:t>1765</a:t>
            </a:r>
            <a:r>
              <a:rPr lang="lt-LT" b="0" i="0" dirty="0">
                <a:effectLst/>
              </a:rPr>
              <a:t>–</a:t>
            </a:r>
            <a:r>
              <a:rPr lang="lt-LT" b="0" i="0" u="none" strike="noStrike" dirty="0">
                <a:effectLst/>
              </a:rPr>
              <a:t>1775</a:t>
            </a:r>
            <a:r>
              <a:rPr lang="lt-LT" b="0" i="0" dirty="0">
                <a:effectLst/>
              </a:rPr>
              <a:t> m., tiksli data nežinoma. K. Donelaitis davė pavadinimus tik atskiroms poemos dalims: „Pavasario linksmybės“, „Vasaros darbai“, „Rudenio gėrybės“ ir „Žiemos rūpesčiai“. Išliko dviejų pirmųjų dalių autografai ir visų dalių J. </a:t>
            </a:r>
            <a:r>
              <a:rPr lang="lt-LT" b="0" i="0" dirty="0" err="1">
                <a:effectLst/>
              </a:rPr>
              <a:t>Hohlfeldto</a:t>
            </a:r>
            <a:r>
              <a:rPr lang="lt-LT" b="0" i="0" dirty="0">
                <a:effectLst/>
              </a:rPr>
              <a:t> nuorašas (saugo </a:t>
            </a:r>
            <a:r>
              <a:rPr lang="lt-LT" b="0" i="0" u="none" strike="noStrike" dirty="0">
                <a:effectLst/>
              </a:rPr>
              <a:t>Lietuvių literatūros ir tautosakos institutas</a:t>
            </a:r>
            <a:r>
              <a:rPr lang="lt-LT" b="0" i="0" dirty="0">
                <a:effectLst/>
              </a:rPr>
              <a:t>). </a:t>
            </a:r>
          </a:p>
          <a:p>
            <a:r>
              <a:rPr lang="lt-LT" b="0" i="0" dirty="0">
                <a:effectLst/>
              </a:rPr>
              <a:t>Pats K. Donelaitis savo kūrybos nespausdino. Pirmasis K. Donelaičio raštų leidėjas buvo Liudvikas Rėza, „Metus“ jis paskelbė </a:t>
            </a:r>
            <a:r>
              <a:rPr lang="lt-LT" b="0" i="0" u="none" strike="noStrike" dirty="0">
                <a:effectLst/>
              </a:rPr>
              <a:t>1818</a:t>
            </a:r>
            <a:r>
              <a:rPr lang="lt-LT" b="0" i="0" dirty="0">
                <a:effectLst/>
              </a:rPr>
              <a:t> m. Ciklo dalis L. Rėza kiek patrumpino, paredagavo, sujungė į vieną kūrinį ir išleido kartu su vertimu į vokiečių kalbą.</a:t>
            </a:r>
            <a:endParaRPr lang="lt-LT" dirty="0"/>
          </a:p>
          <a:p>
            <a:r>
              <a:rPr lang="lt-LT" b="0" i="0" dirty="0">
                <a:effectLst/>
              </a:rPr>
              <a:t>Poemoje vaizduojamas Rytų Prūsijos lietuvių valstiečių gyvenimas. Joje K. Donelaitis sukūrė ryškių baudžiauninkų paveikslų, kaimo buities, papročių vaizdų, lyrinių gamtovaizdžių, pirmuosius lietuvių literatūroje groteskiškus dvarininkų šaržus, nevengė hiperbolizavimo, satyros, </a:t>
            </a:r>
            <a:r>
              <a:rPr lang="lt-LT" b="0" i="0" dirty="0" err="1">
                <a:effectLst/>
              </a:rPr>
              <a:t>burleskos</a:t>
            </a:r>
            <a:r>
              <a:rPr lang="lt-LT" b="0" i="0" dirty="0">
                <a:effectLst/>
              </a:rPr>
              <a:t>, humoro.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3673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E238474-E7EE-47B3-BE01-710D04926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Įdomūs faktai</a:t>
            </a:r>
            <a:endParaRPr lang="ru-RU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5553153-B8A9-4E1C-B37B-E2D14654A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2000" dirty="0"/>
              <a:t>Mirė 60 –ties metų</a:t>
            </a:r>
          </a:p>
          <a:p>
            <a:r>
              <a:rPr lang="en-US" sz="2000" b="0" i="0" dirty="0" err="1">
                <a:effectLst/>
              </a:rPr>
              <a:t>Pirmieji</a:t>
            </a:r>
            <a:r>
              <a:rPr lang="en-US" sz="2000" b="0" i="0" dirty="0">
                <a:effectLst/>
              </a:rPr>
              <a:t> du </a:t>
            </a:r>
            <a:r>
              <a:rPr lang="en-US" sz="2000" b="0" i="0" dirty="0" err="1">
                <a:effectLst/>
              </a:rPr>
              <a:t>poeto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gyvenimo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Tolminkiemyje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dešimtmečiai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buvo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nepalankūs</a:t>
            </a:r>
            <a:r>
              <a:rPr lang="en-US" sz="2000" b="0" i="0" dirty="0">
                <a:effectLst/>
              </a:rPr>
              <a:t> jo </a:t>
            </a:r>
            <a:r>
              <a:rPr lang="en-US" sz="2000" b="0" i="0" dirty="0" err="1">
                <a:effectLst/>
              </a:rPr>
              <a:t>kūrybiniam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darbui</a:t>
            </a:r>
            <a:r>
              <a:rPr lang="en-US" sz="2000" b="0" i="0" dirty="0">
                <a:effectLst/>
              </a:rPr>
              <a:t>.</a:t>
            </a:r>
            <a:endParaRPr lang="lt-LT" sz="2000" b="0" i="0" dirty="0">
              <a:effectLst/>
            </a:endParaRPr>
          </a:p>
          <a:p>
            <a:r>
              <a:rPr lang="lt-LT" sz="2000" b="0" i="0" dirty="0">
                <a:effectLst/>
              </a:rPr>
              <a:t>Literatūrinį darbą K. Donelaitis pradėjo apie </a:t>
            </a:r>
            <a:r>
              <a:rPr lang="lt-LT" sz="2000" b="0" i="0" u="none" strike="noStrike" dirty="0">
                <a:effectLst/>
              </a:rPr>
              <a:t>1740</a:t>
            </a:r>
            <a:r>
              <a:rPr lang="lt-LT" sz="2000" b="0" i="0" dirty="0">
                <a:effectLst/>
              </a:rPr>
              <a:t>–</a:t>
            </a:r>
            <a:r>
              <a:rPr lang="lt-LT" sz="2000" b="0" i="0" u="none" strike="noStrike" dirty="0">
                <a:effectLst/>
              </a:rPr>
              <a:t>1743</a:t>
            </a:r>
            <a:r>
              <a:rPr lang="lt-LT" sz="2000" b="0" i="0" dirty="0">
                <a:effectLst/>
              </a:rPr>
              <a:t> m. (26m.)</a:t>
            </a:r>
          </a:p>
          <a:p>
            <a:r>
              <a:rPr lang="lt-LT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„Metai“ išversti į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vokiečių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anglų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švedų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čekų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vengrų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latvių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rusų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baltarusių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lenkų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gruzinų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lt-LT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u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krainiečių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armėnų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kalbas</a:t>
            </a:r>
            <a:r>
              <a:rPr lang="ru-RU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lt-LT" sz="2000" b="0" i="0" dirty="0">
              <a:effectLst/>
            </a:endParaRPr>
          </a:p>
          <a:p>
            <a:r>
              <a:rPr lang="lt-LT" sz="2000" b="0" i="0" dirty="0">
                <a:effectLst/>
              </a:rPr>
              <a:t>„T</a:t>
            </a:r>
            <a:r>
              <a:rPr lang="en-US" sz="2000" b="0" i="0" dirty="0" err="1">
                <a:effectLst/>
              </a:rPr>
              <a:t>olminkiemyje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įkurtas</a:t>
            </a:r>
            <a:r>
              <a:rPr lang="en-US" sz="2000" b="0" i="0" dirty="0">
                <a:effectLst/>
              </a:rPr>
              <a:t> </a:t>
            </a:r>
            <a:r>
              <a:rPr lang="en-US" sz="2000" b="0" i="0" u="none" strike="noStrike" dirty="0" err="1">
                <a:effectLst/>
                <a:hlinkClick r:id="rId2" tooltip="Donelaičio memorialinis muziej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Donelaičio</a:t>
            </a:r>
            <a:r>
              <a:rPr lang="en-US" sz="2000" b="0" i="0" u="none" strike="noStrike" dirty="0">
                <a:effectLst/>
                <a:hlinkClick r:id="rId2" tooltip="Donelaičio memorialinis muziej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dirty="0" err="1">
                <a:hlinkClick r:id="rId2" tooltip="Donelaičio memorialinis muziej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memorialinis</a:t>
            </a:r>
            <a:r>
              <a:rPr lang="en-US" sz="2000" b="0" i="0" u="none" strike="noStrike" dirty="0">
                <a:effectLst/>
                <a:hlinkClick r:id="rId2" tooltip="Donelaičio memorialinis muziej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000" b="0" i="0" u="none" strike="noStrike" dirty="0" err="1">
                <a:effectLst/>
                <a:hlinkClick r:id="rId2" tooltip="Donelaičio memorialinis muziej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muziejus</a:t>
            </a:r>
            <a:r>
              <a:rPr lang="en-US" sz="2000" b="0" i="0" dirty="0">
                <a:effectLst/>
              </a:rPr>
              <a:t>.</a:t>
            </a:r>
            <a:endParaRPr lang="lt-LT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F406677-B714-4EA8-8848-E16ADC668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 fontScale="90000"/>
          </a:bodyPr>
          <a:lstStyle/>
          <a:p>
            <a:r>
              <a:rPr lang="lt-LT" dirty="0"/>
              <a:t>Kristijonas Donelaitis</a:t>
            </a:r>
            <a:endParaRPr lang="ru-RU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F9E9273-EC39-4D91-81D2-9E2DC0258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57945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7813A5-A3AA-4855-9FF4-7E6A34C210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46" r="1" b="9773"/>
          <a:stretch/>
        </p:blipFill>
        <p:spPr bwMode="auto">
          <a:xfrm>
            <a:off x="727654" y="727628"/>
            <a:ext cx="5367165" cy="541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CD6E9D59-F4AE-498B-84B4-22411E04E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endParaRPr lang="lt-LT" dirty="0"/>
          </a:p>
          <a:p>
            <a:endParaRPr lang="lt-LT" dirty="0"/>
          </a:p>
          <a:p>
            <a:r>
              <a:rPr lang="lt-LT" dirty="0"/>
              <a:t>Skulptūra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018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„Savon“">
  <a:themeElements>
    <a:clrScheme name="„Savon“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„Savon“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„Savon“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TM03457510[[fn=Savonas]]</Template>
  <TotalTime>57</TotalTime>
  <Words>353</Words>
  <Application>Microsoft Office PowerPoint</Application>
  <PresentationFormat>Plačiaekranė</PresentationFormat>
  <Paragraphs>30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„Savon“</vt:lpstr>
      <vt:lpstr>Kristijonas Donelaitis</vt:lpstr>
      <vt:lpstr>Kristijonas Donelaitis</vt:lpstr>
      <vt:lpstr>Biografija</vt:lpstr>
      <vt:lpstr>Kūryba</vt:lpstr>
      <vt:lpstr>„Metai“</vt:lpstr>
      <vt:lpstr>Įdomūs faktai</vt:lpstr>
      <vt:lpstr>Kristijonas Donelaitis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Kristijonas Donelaitis</dc:title>
  <dc:creator>jurij listvan</dc:creator>
  <cp:lastModifiedBy>jurij listvan</cp:lastModifiedBy>
  <cp:revision>4</cp:revision>
  <dcterms:created xsi:type="dcterms:W3CDTF">2021-03-08T20:58:36Z</dcterms:created>
  <dcterms:modified xsi:type="dcterms:W3CDTF">2021-03-09T08:36:12Z</dcterms:modified>
</cp:coreProperties>
</file>