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lt-LT"/>
              <a:t>Spustelėję redaguokite stilių</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lt-LT"/>
              <a:t>Spustelėję redaguokite stilių</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lt-LT"/>
              <a:t>Spustelėję redaguokite stilių</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lt-LT"/>
              <a:t>Spustelėję redaguokite stilių</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lt-LT"/>
              <a:t>Spustelėję redaguokite stilių</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lt-LT"/>
              <a:t>Spustelėję redaguokite stilių</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fld id="{48A87A34-81AB-432B-8DAE-1953F412C126}" type="datetimeFigureOut">
              <a:rPr lang="en-US" dirty="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lt-LT"/>
              <a:t>Spustelėję redaguokite stilių</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fld id="{48A87A34-81AB-432B-8DAE-1953F412C126}" type="datetimeFigureOut">
              <a:rPr lang="en-US" dirty="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a:t>Spustelėję redaguokite stilių</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lt-LT"/>
              <a:t>Spustelėję redaguokite stilių</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a:t>Spustelėję redaguokite stilių</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lt-LT"/>
              <a:t>Spustelėję redaguokite stilių</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48A87A34-81AB-432B-8DAE-1953F412C126}"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t-LT"/>
              <a:t>Spustelėję redaguokite stilių</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t-LT"/>
              <a:t>Spustelėję redaguokite stilių</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2" name="Content Placeholder 3"/>
          <p:cNvSpPr>
            <a:spLocks noGrp="1"/>
          </p:cNvSpPr>
          <p:nvPr>
            <p:ph sz="quarter" idx="13"/>
          </p:nvPr>
        </p:nvSpPr>
        <p:spPr>
          <a:xfrm>
            <a:off x="913774" y="3051012"/>
            <a:ext cx="5106027" cy="27401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3" name="Content Placeholder 5"/>
          <p:cNvSpPr>
            <a:spLocks noGrp="1"/>
          </p:cNvSpPr>
          <p:nvPr>
            <p:ph sz="quarter" idx="14"/>
          </p:nvPr>
        </p:nvSpPr>
        <p:spPr>
          <a:xfrm>
            <a:off x="6172200" y="3051012"/>
            <a:ext cx="5105401" cy="27401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lt-LT"/>
              <a:t>Spustelėję redaguokite stilių</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lt-LT"/>
              <a:t>Spustelėję redaguokite stilių</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3/5/2021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4873862-B5E1-4B77-8EEB-B643241B26DD}"/>
              </a:ext>
            </a:extLst>
          </p:cNvPr>
          <p:cNvSpPr>
            <a:spLocks noGrp="1"/>
          </p:cNvSpPr>
          <p:nvPr>
            <p:ph type="ctrTitle"/>
          </p:nvPr>
        </p:nvSpPr>
        <p:spPr>
          <a:xfrm>
            <a:off x="2756451" y="1306969"/>
            <a:ext cx="7050157" cy="1030307"/>
          </a:xfrm>
        </p:spPr>
        <p:txBody>
          <a:bodyPr>
            <a:noAutofit/>
          </a:bodyPr>
          <a:lstStyle/>
          <a:p>
            <a:r>
              <a:rPr lang="lt-LT" sz="7200" b="1" u="sng" dirty="0">
                <a:solidFill>
                  <a:srgbClr val="002060"/>
                </a:solidFill>
                <a:latin typeface="Book Antiqua" panose="02040602050305030304" pitchFamily="18" charset="0"/>
              </a:rPr>
              <a:t>Klaipėda</a:t>
            </a:r>
          </a:p>
        </p:txBody>
      </p:sp>
      <p:sp>
        <p:nvSpPr>
          <p:cNvPr id="3" name="Antrinis pavadinimas 2">
            <a:extLst>
              <a:ext uri="{FF2B5EF4-FFF2-40B4-BE49-F238E27FC236}">
                <a16:creationId xmlns:a16="http://schemas.microsoft.com/office/drawing/2014/main" id="{2B71CAAC-C3BF-492A-A12A-56E17C4007A6}"/>
              </a:ext>
            </a:extLst>
          </p:cNvPr>
          <p:cNvSpPr>
            <a:spLocks noGrp="1"/>
          </p:cNvSpPr>
          <p:nvPr>
            <p:ph type="subTitle" idx="1"/>
          </p:nvPr>
        </p:nvSpPr>
        <p:spPr>
          <a:xfrm>
            <a:off x="8229601" y="5899545"/>
            <a:ext cx="3816626" cy="516834"/>
          </a:xfrm>
        </p:spPr>
        <p:txBody>
          <a:bodyPr>
            <a:noAutofit/>
          </a:bodyPr>
          <a:lstStyle/>
          <a:p>
            <a:r>
              <a:rPr lang="lt-LT" sz="2400" dirty="0">
                <a:solidFill>
                  <a:srgbClr val="002060"/>
                </a:solidFill>
              </a:rPr>
              <a:t>Samanta </a:t>
            </a:r>
            <a:r>
              <a:rPr lang="lt-LT" sz="2400" dirty="0" err="1">
                <a:solidFill>
                  <a:srgbClr val="002060"/>
                </a:solidFill>
              </a:rPr>
              <a:t>Bugakovaitė</a:t>
            </a:r>
            <a:r>
              <a:rPr lang="lt-LT" sz="2400" dirty="0">
                <a:solidFill>
                  <a:srgbClr val="002060"/>
                </a:solidFill>
              </a:rPr>
              <a:t> </a:t>
            </a:r>
            <a:r>
              <a:rPr lang="en-US" sz="2400" dirty="0">
                <a:solidFill>
                  <a:srgbClr val="002060"/>
                </a:solidFill>
              </a:rPr>
              <a:t>7b</a:t>
            </a:r>
            <a:endParaRPr lang="lt-LT" sz="2400" dirty="0">
              <a:solidFill>
                <a:srgbClr val="002060"/>
              </a:solidFill>
            </a:endParaRPr>
          </a:p>
        </p:txBody>
      </p:sp>
      <p:pic>
        <p:nvPicPr>
          <p:cNvPr id="5" name="Paveikslėlis 4">
            <a:extLst>
              <a:ext uri="{FF2B5EF4-FFF2-40B4-BE49-F238E27FC236}">
                <a16:creationId xmlns:a16="http://schemas.microsoft.com/office/drawing/2014/main" id="{D3B842DC-A184-4939-ABC4-92DB86EF6544}"/>
              </a:ext>
            </a:extLst>
          </p:cNvPr>
          <p:cNvPicPr>
            <a:picLocks noChangeAspect="1"/>
          </p:cNvPicPr>
          <p:nvPr/>
        </p:nvPicPr>
        <p:blipFill>
          <a:blip r:embed="rId2"/>
          <a:stretch>
            <a:fillRect/>
          </a:stretch>
        </p:blipFill>
        <p:spPr>
          <a:xfrm>
            <a:off x="757779" y="2522213"/>
            <a:ext cx="5696029" cy="3525842"/>
          </a:xfrm>
          <a:prstGeom prst="rect">
            <a:avLst/>
          </a:prstGeom>
          <a:ln>
            <a:noFill/>
          </a:ln>
          <a:effectLst>
            <a:softEdge rad="112500"/>
          </a:effectLst>
        </p:spPr>
      </p:pic>
    </p:spTree>
    <p:extLst>
      <p:ext uri="{BB962C8B-B14F-4D97-AF65-F5344CB8AC3E}">
        <p14:creationId xmlns:p14="http://schemas.microsoft.com/office/powerpoint/2010/main" val="305816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046E54-486D-4693-88CA-1AA4BC34AC96}"/>
              </a:ext>
            </a:extLst>
          </p:cNvPr>
          <p:cNvSpPr>
            <a:spLocks noGrp="1"/>
          </p:cNvSpPr>
          <p:nvPr>
            <p:ph type="title"/>
          </p:nvPr>
        </p:nvSpPr>
        <p:spPr>
          <a:xfrm>
            <a:off x="1696591" y="1180641"/>
            <a:ext cx="8296486" cy="1511132"/>
          </a:xfrm>
        </p:spPr>
        <p:txBody>
          <a:bodyPr>
            <a:noAutofit/>
          </a:bodyPr>
          <a:lstStyle/>
          <a:p>
            <a:pPr algn="just"/>
            <a:r>
              <a:rPr lang="lt-LT" sz="1600" dirty="0">
                <a:solidFill>
                  <a:srgbClr val="002060"/>
                </a:solidFill>
                <a:latin typeface="Book Antiqua" panose="02040602050305030304" pitchFamily="18" charset="0"/>
                <a:cs typeface="Times New Roman" panose="02020603050405020304" pitchFamily="18" charset="0"/>
              </a:rPr>
              <a:t>Aš pasirinkau būtent  Klaipėdą, nes ji yra populiari ir ypatinga. Ji yra ypatinga </a:t>
            </a:r>
            <a:r>
              <a:rPr lang="lt-LT" sz="1600" dirty="0" err="1">
                <a:solidFill>
                  <a:srgbClr val="002060"/>
                </a:solidFill>
                <a:latin typeface="Book Antiqua" panose="02040602050305030304" pitchFamily="18" charset="0"/>
                <a:cs typeface="Times New Roman" panose="02020603050405020304" pitchFamily="18" charset="0"/>
              </a:rPr>
              <a:t>tuom</a:t>
            </a:r>
            <a:r>
              <a:rPr lang="lt-LT" sz="1600" dirty="0">
                <a:solidFill>
                  <a:srgbClr val="002060"/>
                </a:solidFill>
                <a:latin typeface="Book Antiqua" panose="02040602050305030304" pitchFamily="18" charset="0"/>
                <a:cs typeface="Times New Roman" panose="02020603050405020304" pitchFamily="18" charset="0"/>
              </a:rPr>
              <a:t>, kad  Klaipėda yra prie Baltijos jūros. Baltijos jūra yra labai didelė, prie jos kranto yra aukšti ir  labai įspūdingi skardžiai. Klaipėdą verta aplankyti dėl jos neįprastų vaizdų, daugelio atrakcijų, taip pat pasigrožėti jūra, joje išsimaudyti, dar galima nuvykti į delfinariumą.</a:t>
            </a:r>
          </a:p>
        </p:txBody>
      </p:sp>
      <p:pic>
        <p:nvPicPr>
          <p:cNvPr id="5" name="Turinio vietos rezervavimo ženklas 4">
            <a:extLst>
              <a:ext uri="{FF2B5EF4-FFF2-40B4-BE49-F238E27FC236}">
                <a16:creationId xmlns:a16="http://schemas.microsoft.com/office/drawing/2014/main" id="{9B7BDF2C-8BF5-4258-A1E7-56872C459317}"/>
              </a:ext>
            </a:extLst>
          </p:cNvPr>
          <p:cNvPicPr>
            <a:picLocks noGrp="1" noChangeAspect="1"/>
          </p:cNvPicPr>
          <p:nvPr>
            <p:ph sz="quarter" idx="13"/>
          </p:nvPr>
        </p:nvPicPr>
        <p:blipFill>
          <a:blip r:embed="rId2"/>
          <a:stretch>
            <a:fillRect/>
          </a:stretch>
        </p:blipFill>
        <p:spPr>
          <a:xfrm>
            <a:off x="5844834" y="2691773"/>
            <a:ext cx="5043448" cy="2654445"/>
          </a:xfrm>
          <a:prstGeom prst="rect">
            <a:avLst/>
          </a:prstGeom>
          <a:ln>
            <a:noFill/>
          </a:ln>
          <a:effectLst>
            <a:softEdge rad="112500"/>
          </a:effectLst>
        </p:spPr>
      </p:pic>
      <p:pic>
        <p:nvPicPr>
          <p:cNvPr id="6" name="Turinio vietos rezervavimo ženklas 5">
            <a:extLst>
              <a:ext uri="{FF2B5EF4-FFF2-40B4-BE49-F238E27FC236}">
                <a16:creationId xmlns:a16="http://schemas.microsoft.com/office/drawing/2014/main" id="{C7598A5B-7705-488E-A893-2486454CF80B}"/>
              </a:ext>
            </a:extLst>
          </p:cNvPr>
          <p:cNvPicPr>
            <a:picLocks noGrp="1" noChangeAspect="1"/>
          </p:cNvPicPr>
          <p:nvPr>
            <p:ph sz="quarter" idx="14"/>
          </p:nvPr>
        </p:nvPicPr>
        <p:blipFill>
          <a:blip r:embed="rId3"/>
          <a:stretch>
            <a:fillRect/>
          </a:stretch>
        </p:blipFill>
        <p:spPr>
          <a:xfrm>
            <a:off x="1006541" y="3289622"/>
            <a:ext cx="4214817" cy="2813390"/>
          </a:xfrm>
          <a:prstGeom prst="rect">
            <a:avLst/>
          </a:prstGeom>
          <a:ln>
            <a:noFill/>
          </a:ln>
          <a:effectLst>
            <a:softEdge rad="112500"/>
          </a:effectLst>
        </p:spPr>
      </p:pic>
      <p:sp>
        <p:nvSpPr>
          <p:cNvPr id="7" name="TextBox 6">
            <a:extLst>
              <a:ext uri="{FF2B5EF4-FFF2-40B4-BE49-F238E27FC236}">
                <a16:creationId xmlns:a16="http://schemas.microsoft.com/office/drawing/2014/main" id="{16F820FB-6A5A-4BDC-8F40-9810AC54570C}"/>
              </a:ext>
            </a:extLst>
          </p:cNvPr>
          <p:cNvSpPr txBox="1"/>
          <p:nvPr/>
        </p:nvSpPr>
        <p:spPr>
          <a:xfrm>
            <a:off x="3737114" y="431822"/>
            <a:ext cx="5043448" cy="646331"/>
          </a:xfrm>
          <a:prstGeom prst="rect">
            <a:avLst/>
          </a:prstGeom>
          <a:noFill/>
        </p:spPr>
        <p:txBody>
          <a:bodyPr wrap="square" rtlCol="0">
            <a:spAutoFit/>
          </a:bodyPr>
          <a:lstStyle/>
          <a:p>
            <a:r>
              <a:rPr lang="lt-LT" sz="3600" b="1" dirty="0">
                <a:solidFill>
                  <a:srgbClr val="002060"/>
                </a:solidFill>
                <a:latin typeface="Book Antiqua" panose="02040602050305030304" pitchFamily="18" charset="0"/>
              </a:rPr>
              <a:t>Klaipėda jūros kraštas</a:t>
            </a:r>
          </a:p>
        </p:txBody>
      </p:sp>
    </p:spTree>
    <p:extLst>
      <p:ext uri="{BB962C8B-B14F-4D97-AF65-F5344CB8AC3E}">
        <p14:creationId xmlns:p14="http://schemas.microsoft.com/office/powerpoint/2010/main" val="780340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28B4E69-1485-4DE7-8CB8-09B04C7D2061}"/>
              </a:ext>
            </a:extLst>
          </p:cNvPr>
          <p:cNvSpPr>
            <a:spLocks noGrp="1"/>
          </p:cNvSpPr>
          <p:nvPr>
            <p:ph type="title"/>
          </p:nvPr>
        </p:nvSpPr>
        <p:spPr>
          <a:xfrm>
            <a:off x="1006538" y="1156250"/>
            <a:ext cx="10364451" cy="1918255"/>
          </a:xfrm>
        </p:spPr>
        <p:txBody>
          <a:bodyPr>
            <a:normAutofit/>
          </a:bodyPr>
          <a:lstStyle/>
          <a:p>
            <a:pPr algn="just"/>
            <a:r>
              <a:rPr lang="lt-LT" sz="1600" dirty="0">
                <a:solidFill>
                  <a:srgbClr val="002060"/>
                </a:solidFill>
                <a:latin typeface="Book Antiqua" panose="02040602050305030304" pitchFamily="18" charset="0"/>
              </a:rPr>
              <a:t>Senasis Klaipėdos pavadinimas yra ,,</a:t>
            </a:r>
            <a:r>
              <a:rPr lang="lt-LT" sz="1600" dirty="0" err="1">
                <a:solidFill>
                  <a:srgbClr val="002060"/>
                </a:solidFill>
                <a:latin typeface="Book Antiqua" panose="02040602050305030304" pitchFamily="18" charset="0"/>
              </a:rPr>
              <a:t>Memel</a:t>
            </a:r>
            <a:r>
              <a:rPr lang="lt-LT" sz="1600" dirty="0">
                <a:solidFill>
                  <a:srgbClr val="002060"/>
                </a:solidFill>
                <a:latin typeface="Book Antiqua" panose="02040602050305030304" pitchFamily="18" charset="0"/>
              </a:rPr>
              <a:t>“ . Manoma, kad vietinės baltų gentys (skalviai ir galbūt kuršiai) šitaip vadino Nemuno tėkmę žemupyje, o Vokiečių ordinas šį pavadinimą tik perėmė. Piliai ir miestui toks vardas buvo suteiktas, kadangi manyta Marių sąsmauką ties Dangės upe esant Nemuno žiotimis. Kada atsiranda žemaitiškas pavadinimas Klaipėda, nėra aišku. Šaltiniuose jis minimas tik nuo XV a. pradžios. </a:t>
            </a:r>
            <a:br>
              <a:rPr lang="lt-LT" sz="1600" dirty="0">
                <a:solidFill>
                  <a:srgbClr val="002060"/>
                </a:solidFill>
                <a:latin typeface="Book Antiqua" panose="02040602050305030304" pitchFamily="18" charset="0"/>
              </a:rPr>
            </a:br>
            <a:r>
              <a:rPr lang="lt-LT" sz="1600" dirty="0">
                <a:solidFill>
                  <a:srgbClr val="002060"/>
                </a:solidFill>
                <a:latin typeface="Book Antiqua" panose="02040602050305030304" pitchFamily="18" charset="0"/>
              </a:rPr>
              <a:t>XX  a. kalbininkams kol kas trūksta faktų apie Klaipėdos  pavadinimo kilmę.</a:t>
            </a:r>
          </a:p>
        </p:txBody>
      </p:sp>
      <p:pic>
        <p:nvPicPr>
          <p:cNvPr id="6" name="Turinio vietos rezervavimo ženklas 5">
            <a:extLst>
              <a:ext uri="{FF2B5EF4-FFF2-40B4-BE49-F238E27FC236}">
                <a16:creationId xmlns:a16="http://schemas.microsoft.com/office/drawing/2014/main" id="{FE5D4CF6-F06F-4187-B936-87CFE9C4CDF9}"/>
              </a:ext>
            </a:extLst>
          </p:cNvPr>
          <p:cNvPicPr>
            <a:picLocks noGrp="1" noChangeAspect="1"/>
          </p:cNvPicPr>
          <p:nvPr>
            <p:ph sz="quarter" idx="13"/>
          </p:nvPr>
        </p:nvPicPr>
        <p:blipFill>
          <a:blip r:embed="rId2"/>
          <a:stretch>
            <a:fillRect/>
          </a:stretch>
        </p:blipFill>
        <p:spPr>
          <a:xfrm>
            <a:off x="1238324" y="3521445"/>
            <a:ext cx="4309515" cy="2873009"/>
          </a:xfrm>
          <a:prstGeom prst="rect">
            <a:avLst/>
          </a:prstGeom>
          <a:ln>
            <a:noFill/>
          </a:ln>
          <a:effectLst>
            <a:softEdge rad="112500"/>
          </a:effectLst>
        </p:spPr>
      </p:pic>
      <p:pic>
        <p:nvPicPr>
          <p:cNvPr id="7" name="Turinio vietos rezervavimo ženklas 6">
            <a:extLst>
              <a:ext uri="{FF2B5EF4-FFF2-40B4-BE49-F238E27FC236}">
                <a16:creationId xmlns:a16="http://schemas.microsoft.com/office/drawing/2014/main" id="{06C0926D-D89B-47DC-AC20-F824370BAAE1}"/>
              </a:ext>
            </a:extLst>
          </p:cNvPr>
          <p:cNvPicPr>
            <a:picLocks noGrp="1" noChangeAspect="1"/>
          </p:cNvPicPr>
          <p:nvPr>
            <p:ph sz="quarter" idx="14"/>
          </p:nvPr>
        </p:nvPicPr>
        <p:blipFill>
          <a:blip r:embed="rId3"/>
          <a:stretch>
            <a:fillRect/>
          </a:stretch>
        </p:blipFill>
        <p:spPr>
          <a:xfrm>
            <a:off x="6450833" y="3074506"/>
            <a:ext cx="3924397" cy="2627243"/>
          </a:xfrm>
          <a:prstGeom prst="rect">
            <a:avLst/>
          </a:prstGeom>
          <a:ln>
            <a:noFill/>
          </a:ln>
          <a:effectLst>
            <a:softEdge rad="112500"/>
          </a:effectLst>
        </p:spPr>
      </p:pic>
      <p:sp>
        <p:nvSpPr>
          <p:cNvPr id="5" name="TextBox 4">
            <a:extLst>
              <a:ext uri="{FF2B5EF4-FFF2-40B4-BE49-F238E27FC236}">
                <a16:creationId xmlns:a16="http://schemas.microsoft.com/office/drawing/2014/main" id="{C16BD7F9-4B5A-4011-8B16-0686D40D6D7C}"/>
              </a:ext>
            </a:extLst>
          </p:cNvPr>
          <p:cNvSpPr txBox="1"/>
          <p:nvPr/>
        </p:nvSpPr>
        <p:spPr>
          <a:xfrm>
            <a:off x="3438938" y="463546"/>
            <a:ext cx="5314123" cy="769441"/>
          </a:xfrm>
          <a:prstGeom prst="rect">
            <a:avLst/>
          </a:prstGeom>
          <a:noFill/>
        </p:spPr>
        <p:txBody>
          <a:bodyPr wrap="square" rtlCol="0">
            <a:spAutoFit/>
          </a:bodyPr>
          <a:lstStyle/>
          <a:p>
            <a:r>
              <a:rPr lang="lt-LT" sz="4400" b="1" dirty="0">
                <a:solidFill>
                  <a:srgbClr val="002060"/>
                </a:solidFill>
                <a:latin typeface="Book Antiqua" panose="02040602050305030304" pitchFamily="18" charset="0"/>
              </a:rPr>
              <a:t>Pavadinimo kilmė</a:t>
            </a:r>
          </a:p>
        </p:txBody>
      </p:sp>
    </p:spTree>
    <p:extLst>
      <p:ext uri="{BB962C8B-B14F-4D97-AF65-F5344CB8AC3E}">
        <p14:creationId xmlns:p14="http://schemas.microsoft.com/office/powerpoint/2010/main" val="10040488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B5AD173-1640-4156-8CE3-8FA15574BC88}"/>
              </a:ext>
            </a:extLst>
          </p:cNvPr>
          <p:cNvSpPr>
            <a:spLocks noGrp="1"/>
          </p:cNvSpPr>
          <p:nvPr>
            <p:ph type="title"/>
          </p:nvPr>
        </p:nvSpPr>
        <p:spPr>
          <a:xfrm>
            <a:off x="1086053" y="1832823"/>
            <a:ext cx="10364451" cy="1596177"/>
          </a:xfrm>
        </p:spPr>
        <p:txBody>
          <a:bodyPr>
            <a:normAutofit/>
          </a:bodyPr>
          <a:lstStyle/>
          <a:p>
            <a:r>
              <a:rPr lang="lt-LT" sz="7200" b="1" dirty="0">
                <a:solidFill>
                  <a:srgbClr val="002060"/>
                </a:solidFill>
                <a:latin typeface="Book Antiqua" panose="02040602050305030304" pitchFamily="18" charset="0"/>
              </a:rPr>
              <a:t>Ačiū už dėmesį</a:t>
            </a:r>
            <a:r>
              <a:rPr lang="en-US" sz="7200" b="1" dirty="0">
                <a:solidFill>
                  <a:srgbClr val="002060"/>
                </a:solidFill>
                <a:latin typeface="Book Antiqua" panose="02040602050305030304" pitchFamily="18" charset="0"/>
              </a:rPr>
              <a:t>!</a:t>
            </a:r>
            <a:endParaRPr lang="lt-LT" sz="7200" b="1" dirty="0">
              <a:solidFill>
                <a:srgbClr val="002060"/>
              </a:solidFill>
              <a:latin typeface="Book Antiqua" panose="02040602050305030304" pitchFamily="18" charset="0"/>
            </a:endParaRPr>
          </a:p>
        </p:txBody>
      </p:sp>
      <p:pic>
        <p:nvPicPr>
          <p:cNvPr id="9" name="Paveikslėlis 8">
            <a:extLst>
              <a:ext uri="{FF2B5EF4-FFF2-40B4-BE49-F238E27FC236}">
                <a16:creationId xmlns:a16="http://schemas.microsoft.com/office/drawing/2014/main" id="{FCBF5B2A-8E04-4B77-A025-9AA5716F5E0B}"/>
              </a:ext>
            </a:extLst>
          </p:cNvPr>
          <p:cNvPicPr>
            <a:picLocks noChangeAspect="1"/>
          </p:cNvPicPr>
          <p:nvPr/>
        </p:nvPicPr>
        <p:blipFill>
          <a:blip r:embed="rId2"/>
          <a:stretch>
            <a:fillRect/>
          </a:stretch>
        </p:blipFill>
        <p:spPr>
          <a:xfrm>
            <a:off x="1086053" y="3140765"/>
            <a:ext cx="3424805" cy="3250889"/>
          </a:xfrm>
          <a:prstGeom prst="rect">
            <a:avLst/>
          </a:prstGeom>
          <a:ln>
            <a:noFill/>
          </a:ln>
          <a:effectLst>
            <a:softEdge rad="112500"/>
          </a:effectLst>
        </p:spPr>
      </p:pic>
    </p:spTree>
    <p:extLst>
      <p:ext uri="{BB962C8B-B14F-4D97-AF65-F5344CB8AC3E}">
        <p14:creationId xmlns:p14="http://schemas.microsoft.com/office/powerpoint/2010/main" val="10564950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Lašelis">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TM04033925[[fn=Lašelis]]</Template>
  <TotalTime>65</TotalTime>
  <Words>164</Words>
  <Application>Microsoft Office PowerPoint</Application>
  <PresentationFormat>Plačiaekranė</PresentationFormat>
  <Paragraphs>7</Paragraphs>
  <Slides>4</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4</vt:i4>
      </vt:variant>
    </vt:vector>
  </HeadingPairs>
  <TitlesOfParts>
    <vt:vector size="8" baseType="lpstr">
      <vt:lpstr>Arial</vt:lpstr>
      <vt:lpstr>Book Antiqua</vt:lpstr>
      <vt:lpstr>Tw Cen MT</vt:lpstr>
      <vt:lpstr>Lašelis</vt:lpstr>
      <vt:lpstr>Klaipėda</vt:lpstr>
      <vt:lpstr>Aš pasirinkau būtent  Klaipėdą, nes ji yra populiari ir ypatinga. Ji yra ypatinga tuom, kad  Klaipėda yra prie Baltijos jūros. Baltijos jūra yra labai didelė, prie jos kranto yra aukšti ir  labai įspūdingi skardžiai. Klaipėdą verta aplankyti dėl jos neįprastų vaizdų, daugelio atrakcijų, taip pat pasigrožėti jūra, joje išsimaudyti, dar galima nuvykti į delfinariumą.</vt:lpstr>
      <vt:lpstr>Senasis Klaipėdos pavadinimas yra ,,Memel“ . Manoma, kad vietinės baltų gentys (skalviai ir galbūt kuršiai) šitaip vadino Nemuno tėkmę žemupyje, o Vokiečių ordinas šį pavadinimą tik perėmė. Piliai ir miestui toks vardas buvo suteiktas, kadangi manyta Marių sąsmauką ties Dangės upe esant Nemuno žiotimis. Kada atsiranda žemaitiškas pavadinimas Klaipėda, nėra aišku. Šaltiniuose jis minimas tik nuo XV a. pradžios.  XX  a. kalbininkams kol kas trūksta faktų apie Klaipėdos  pavadinimo kilmę.</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Klaipėda</dc:title>
  <dc:creator>Samanta</dc:creator>
  <cp:lastModifiedBy>Samanta</cp:lastModifiedBy>
  <cp:revision>7</cp:revision>
  <dcterms:created xsi:type="dcterms:W3CDTF">2021-03-04T14:25:11Z</dcterms:created>
  <dcterms:modified xsi:type="dcterms:W3CDTF">2021-03-05T06:53:59Z</dcterms:modified>
</cp:coreProperties>
</file>