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sz="4800" dirty="0"/>
              <a:t>Nežudyk strazdo giesmininko</a:t>
            </a:r>
            <a:endParaRPr lang="en-US" sz="4800" dirty="0"/>
          </a:p>
        </p:txBody>
      </p:sp>
      <p:sp>
        <p:nvSpPr>
          <p:cNvPr id="3" name="Subtitle 2"/>
          <p:cNvSpPr>
            <a:spLocks noGrp="1"/>
          </p:cNvSpPr>
          <p:nvPr>
            <p:ph type="subTitle" idx="1"/>
          </p:nvPr>
        </p:nvSpPr>
        <p:spPr/>
        <p:txBody>
          <a:bodyPr>
            <a:normAutofit lnSpcReduction="10000"/>
          </a:bodyPr>
          <a:lstStyle/>
          <a:p>
            <a:r>
              <a:rPr lang="lt-LT" sz="2000" dirty="0"/>
              <a:t>Harper Lee</a:t>
            </a:r>
          </a:p>
          <a:p>
            <a:r>
              <a:rPr lang="lt-LT" sz="2000" dirty="0"/>
              <a:t>Darbą atliko Emilija S. </a:t>
            </a:r>
          </a:p>
          <a:p>
            <a:r>
              <a:rPr lang="lt-LT" sz="2000" dirty="0"/>
              <a:t>Knygos puslapių skaičius: 285</a:t>
            </a:r>
          </a:p>
          <a:p>
            <a:endParaRPr lang="lt-LT" sz="2000" dirty="0"/>
          </a:p>
        </p:txBody>
      </p:sp>
    </p:spTree>
    <p:extLst>
      <p:ext uri="{BB962C8B-B14F-4D97-AF65-F5344CB8AC3E}">
        <p14:creationId xmlns:p14="http://schemas.microsoft.com/office/powerpoint/2010/main" val="400511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327274" cy="2120544"/>
          </a:xfrm>
        </p:spPr>
        <p:txBody>
          <a:bodyPr>
            <a:normAutofit fontScale="90000"/>
          </a:bodyPr>
          <a:lstStyle/>
          <a:p>
            <a:r>
              <a:rPr lang="lt-LT" sz="2700" i="1" dirty="0">
                <a:solidFill>
                  <a:srgbClr val="00B050"/>
                </a:solidFill>
              </a:rPr>
              <a:t>Kūrinio</a:t>
            </a:r>
            <a:r>
              <a:rPr lang="lt-LT" sz="2700" i="1" dirty="0">
                <a:solidFill>
                  <a:srgbClr val="00B050"/>
                </a:solidFill>
                <a:effectLst>
                  <a:outerShdw blurRad="38100" dist="38100" dir="2700000" algn="tl">
                    <a:srgbClr val="000000">
                      <a:alpha val="43137"/>
                    </a:srgbClr>
                  </a:outerShdw>
                </a:effectLst>
              </a:rPr>
              <a:t> </a:t>
            </a:r>
            <a:r>
              <a:rPr lang="lt-LT" sz="2700" i="1" dirty="0">
                <a:solidFill>
                  <a:srgbClr val="00B050"/>
                </a:solidFill>
              </a:rPr>
              <a:t>tema:</a:t>
            </a:r>
            <a:br>
              <a:rPr lang="lt-LT" sz="2700" i="1" dirty="0">
                <a:solidFill>
                  <a:srgbClr val="00B050"/>
                </a:solidFill>
              </a:rPr>
            </a:br>
            <a:r>
              <a:rPr lang="lt-LT" sz="1600" dirty="0"/>
              <a:t>Kūrinys apie mergaitę ir jos brolį. Ji gyveno su tėčiu, kuris dirbo miestelio advokatu. Kartą jie susidūrė su sunkumais, kai tėtis gavo bylą dėl juodaodžio žmogaus. Atikus turėjo padėti juodaodžiui dėl to visi tyčiojosi iš Atiko ir jo vaikų.</a:t>
            </a:r>
            <a:br>
              <a:rPr lang="lt-LT" sz="1600" dirty="0"/>
            </a:br>
            <a:r>
              <a:rPr lang="lt-LT" sz="2700" i="1" dirty="0">
                <a:solidFill>
                  <a:srgbClr val="00B050"/>
                </a:solidFill>
              </a:rPr>
              <a:t>Šio kūrinio problemos:</a:t>
            </a:r>
            <a:br>
              <a:rPr lang="lt-LT" sz="2700" i="1" dirty="0">
                <a:solidFill>
                  <a:srgbClr val="00B050"/>
                </a:solidFill>
              </a:rPr>
            </a:br>
            <a:r>
              <a:rPr lang="lt-LT" sz="1600" dirty="0"/>
              <a:t>a) Šviesiaodžiai žmonės nepriima tamsiaodžių.</a:t>
            </a:r>
            <a:br>
              <a:rPr lang="lt-LT" sz="1600" dirty="0"/>
            </a:br>
            <a:r>
              <a:rPr lang="lt-LT" sz="1600" dirty="0"/>
              <a:t>b) Džina auga be mamos, berniukų kolektyve ir jos elgesys nėra visai mergaitikškas. </a:t>
            </a:r>
            <a:br>
              <a:rPr lang="lt-LT" sz="1600" dirty="0"/>
            </a:br>
            <a:endParaRPr lang="en-US" sz="1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372" r="1372"/>
          <a:stretch>
            <a:fillRect/>
          </a:stretch>
        </p:blipFill>
        <p:spPr/>
      </p:pic>
      <p:sp>
        <p:nvSpPr>
          <p:cNvPr id="4" name="Text Placeholder 3"/>
          <p:cNvSpPr>
            <a:spLocks noGrp="1"/>
          </p:cNvSpPr>
          <p:nvPr>
            <p:ph type="body" sz="half" idx="2"/>
          </p:nvPr>
        </p:nvSpPr>
        <p:spPr>
          <a:xfrm>
            <a:off x="1295399" y="3571626"/>
            <a:ext cx="6327274" cy="2316426"/>
          </a:xfrm>
        </p:spPr>
        <p:txBody>
          <a:bodyPr>
            <a:normAutofit/>
          </a:bodyPr>
          <a:lstStyle/>
          <a:p>
            <a:r>
              <a:rPr lang="lt-LT" sz="2400" i="1" dirty="0">
                <a:solidFill>
                  <a:srgbClr val="00B050"/>
                </a:solidFill>
              </a:rPr>
              <a:t>VERTYBĖS</a:t>
            </a:r>
            <a:endParaRPr lang="lt-LT" sz="2400" dirty="0">
              <a:solidFill>
                <a:srgbClr val="00B050"/>
              </a:solidFill>
            </a:endParaRPr>
          </a:p>
          <a:p>
            <a:r>
              <a:rPr lang="lt-LT" sz="1600" dirty="0">
                <a:solidFill>
                  <a:schemeClr val="tx1"/>
                </a:solidFill>
              </a:rPr>
              <a:t>Pagarba </a:t>
            </a:r>
            <a:r>
              <a:rPr lang="en-US" sz="1600" dirty="0">
                <a:solidFill>
                  <a:schemeClr val="tx1"/>
                </a:solidFill>
              </a:rPr>
              <a:t>- r</a:t>
            </a:r>
            <a:r>
              <a:rPr lang="lt-LT" sz="1600" dirty="0">
                <a:solidFill>
                  <a:schemeClr val="tx1"/>
                </a:solidFill>
              </a:rPr>
              <a:t>eikia priimti ir gerbti bet kuriuos žmones, kokie jie bebūtų. Todėl, kad nei vienas žmogus nėra nusipelnęs nepagarbos ar patyčių.</a:t>
            </a:r>
            <a:endParaRPr lang="en-US" sz="1600" dirty="0">
              <a:solidFill>
                <a:schemeClr val="tx1"/>
              </a:solidFill>
            </a:endParaRPr>
          </a:p>
          <a:p>
            <a:r>
              <a:rPr lang="en-US" sz="1600" dirty="0">
                <a:solidFill>
                  <a:schemeClr val="tx1"/>
                </a:solidFill>
              </a:rPr>
              <a:t>Ti</a:t>
            </a:r>
            <a:r>
              <a:rPr lang="lt-LT" sz="1600" dirty="0">
                <a:solidFill>
                  <a:schemeClr val="tx1"/>
                </a:solidFill>
              </a:rPr>
              <a:t>esa</a:t>
            </a:r>
            <a:r>
              <a:rPr lang="en-US" sz="1600" dirty="0">
                <a:solidFill>
                  <a:schemeClr val="tx1"/>
                </a:solidFill>
              </a:rPr>
              <a:t> –</a:t>
            </a:r>
            <a:r>
              <a:rPr lang="lt-LT" sz="1600" dirty="0">
                <a:solidFill>
                  <a:schemeClr val="tx1"/>
                </a:solidFill>
              </a:rPr>
              <a:t> visada geriau sakyti tiesą, nes jei tu meluosi ar kaltinsi</a:t>
            </a:r>
            <a:r>
              <a:rPr lang="en-US" sz="1600" dirty="0">
                <a:solidFill>
                  <a:schemeClr val="tx1"/>
                </a:solidFill>
              </a:rPr>
              <a:t> </a:t>
            </a:r>
            <a:r>
              <a:rPr lang="lt-LT" sz="1600" dirty="0">
                <a:solidFill>
                  <a:schemeClr val="tx1"/>
                </a:solidFill>
              </a:rPr>
              <a:t>kitą žmogų</a:t>
            </a:r>
            <a:r>
              <a:rPr lang="en-US" sz="1600" dirty="0">
                <a:solidFill>
                  <a:schemeClr val="tx1"/>
                </a:solidFill>
              </a:rPr>
              <a:t>,</a:t>
            </a:r>
            <a:r>
              <a:rPr lang="lt-LT" sz="1600" dirty="0">
                <a:solidFill>
                  <a:schemeClr val="tx1"/>
                </a:solidFill>
              </a:rPr>
              <a:t> viskas atsigręš ir blogiau bus tik tau pačiam. </a:t>
            </a:r>
          </a:p>
          <a:p>
            <a:endParaRPr lang="lt-LT" sz="1600" dirty="0">
              <a:solidFill>
                <a:schemeClr val="tx1"/>
              </a:solidFill>
            </a:endParaRPr>
          </a:p>
          <a:p>
            <a:endParaRPr lang="lt-LT" sz="1600" dirty="0"/>
          </a:p>
          <a:p>
            <a:endParaRPr lang="en-US" sz="2400" dirty="0"/>
          </a:p>
        </p:txBody>
      </p:sp>
    </p:spTree>
    <p:extLst>
      <p:ext uri="{BB962C8B-B14F-4D97-AF65-F5344CB8AC3E}">
        <p14:creationId xmlns:p14="http://schemas.microsoft.com/office/powerpoint/2010/main" val="3772846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89&gt;To Kill a Mockingbird / Nežudyk strazdo giesmininko (1962) | Filmų  vaka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275" y="963612"/>
            <a:ext cx="3133725" cy="1589088"/>
          </a:xfrm>
          <a:prstGeom prst="rect">
            <a:avLst/>
          </a:prstGeom>
          <a:ln w="889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9499" y="1226469"/>
            <a:ext cx="6905001" cy="4401205"/>
          </a:xfrm>
          <a:prstGeom prst="rect">
            <a:avLst/>
          </a:prstGeom>
          <a:noFill/>
        </p:spPr>
        <p:txBody>
          <a:bodyPr wrap="square" rtlCol="0">
            <a:spAutoFit/>
          </a:bodyPr>
          <a:lstStyle/>
          <a:p>
            <a:pPr algn="just"/>
            <a:r>
              <a:rPr lang="lt-LT" sz="1400" dirty="0">
                <a:effectLst>
                  <a:outerShdw blurRad="38100" dist="38100" dir="2700000" algn="tl">
                    <a:srgbClr val="000000">
                      <a:alpha val="43137"/>
                    </a:srgbClr>
                  </a:outerShdw>
                </a:effectLst>
              </a:rPr>
              <a:t>Šis kūrinis apie mergaitę Džiną ir jos brolį Džemą. Jie gyveno su tėčiu, vadino jį Atiku. Kol tėtis dirbo juos prižiūrėdavo auklė </a:t>
            </a:r>
            <a:r>
              <a:rPr lang="en-US" sz="1400" dirty="0">
                <a:effectLst>
                  <a:outerShdw blurRad="38100" dist="38100" dir="2700000" algn="tl">
                    <a:srgbClr val="000000">
                      <a:alpha val="43137"/>
                    </a:srgbClr>
                  </a:outerShdw>
                </a:effectLst>
              </a:rPr>
              <a:t>-</a:t>
            </a:r>
            <a:r>
              <a:rPr lang="lt-LT" sz="1400" dirty="0">
                <a:effectLst>
                  <a:outerShdw blurRad="38100" dist="38100" dir="2700000" algn="tl">
                    <a:srgbClr val="000000">
                      <a:alpha val="43137"/>
                    </a:srgbClr>
                  </a:outerShdw>
                </a:effectLst>
              </a:rPr>
              <a:t> Kelpurnija. Miestelyje gyveno Radlių baubas. Todėl vaikai susigalvojo sau baubo įvaizdį ir papasakojo draugui Dilui, jog jis visas juodas, baltos akys, dantys geltoni. Maitinasi jis katėmis, naktimis vaikšto po visus namus, laukus, o dieną miega. Namie buvo priverstas sėdėti sukaustytas prie lovos grandinėmis už tai, kad blogai elgėsi. Dėl to baubas buvo labai nusiminęs ir jo niekas nebematė, buvo nematomas. Džiną visąlaik vadino paukšteliu, ji augo be mamos, berniukų kolektyve, todėl jos elgsena nebuvo labai mergaitiška. Kai Džinai buvo dveji, mama mirė nuo širdies ligos. Vieną vakarą pas Atikų atvažiavo teisėjas, priskyrė jam gan sudėtingą bylą. Atikus ėmė nagrinėti teisme bylą, susijusia su juodaodžio padarytu nusikaltimu. Jis įrodė, jog Tomas Robinzonas, tai yra nusikaltėlis </a:t>
            </a:r>
            <a:r>
              <a:rPr lang="en-US" sz="1400" dirty="0">
                <a:effectLst>
                  <a:outerShdw blurRad="38100" dist="38100" dir="2700000" algn="tl">
                    <a:srgbClr val="000000">
                      <a:alpha val="43137"/>
                    </a:srgbClr>
                  </a:outerShdw>
                </a:effectLst>
              </a:rPr>
              <a:t>-</a:t>
            </a:r>
            <a:r>
              <a:rPr lang="lt-LT" sz="1400" dirty="0">
                <a:effectLst>
                  <a:outerShdw blurRad="38100" dist="38100" dir="2700000" algn="tl">
                    <a:srgbClr val="000000">
                      <a:alpha val="43137"/>
                    </a:srgbClr>
                  </a:outerShdw>
                </a:effectLst>
              </a:rPr>
              <a:t> nėra kaltas. Kaltas buvo pačios mergaitės tėvas, ji bijojo pasakyti tiesą. Na kadangi Tomas buvo juodaodis, visi teisėjai prabalsavo, kad Tomas yra kaltas ir pritarė jo sulaikymui. Atikus labai nusivylė, kadangi buvo arti Tomo išgelbėjimo, bet deja! Žmonės buvo prieš tamsiaodžius. Po visą miestą sklydo gandas jog Atikus užsistojo už tamsiaodį, dėl to mokykloje kentėjo ir vaikai: Džina su Džemiu. Iš jų tyčiojosi, dėl  patyčių paukštelis mušėsi su visais berniukais. Atikų kvietė į mokyklą direktorius ir mokytojai. Paukštelis labai mylėjo savo tėtį, buvo sumani mergaitė, jai tėtis patarė, kad geriau būti savimi ir skandalus spręsti ne kumsčiais, o </a:t>
            </a:r>
            <a:r>
              <a:rPr lang="en-US" sz="1400" dirty="0">
                <a:effectLst>
                  <a:outerShdw blurRad="38100" dist="38100" dir="2700000" algn="tl">
                    <a:srgbClr val="000000">
                      <a:alpha val="43137"/>
                    </a:srgbClr>
                  </a:outerShdw>
                </a:effectLst>
              </a:rPr>
              <a:t>– </a:t>
            </a:r>
            <a:r>
              <a:rPr lang="lt-LT" sz="1400" dirty="0">
                <a:effectLst>
                  <a:outerShdw blurRad="38100" dist="38100" dir="2700000" algn="tl">
                    <a:srgbClr val="000000">
                      <a:alpha val="43137"/>
                    </a:srgbClr>
                  </a:outerShdw>
                </a:effectLst>
              </a:rPr>
              <a:t>žodžiais. Kai buvo Helovinas paukštelis vaidino mokykloje, ją pasisiūlė palydėti Džemis. Einant namo, juos užpuolė, jeigu ne Radlių baubas Artūras, Džemis galėtų mirti, bet viskas apsiėjo smarkiu rankos sužalojimu. Nuo to laiko blogų gandų apie Artūrą nebuvo, jis netgi nesislėpė, o linksmai ir gerai bendravo su paukšteliu ir Džemiu. </a:t>
            </a:r>
            <a:endParaRPr lang="en-US" sz="14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8774929" y="2943224"/>
            <a:ext cx="2247900" cy="2800350"/>
          </a:xfrm>
          <a:prstGeom prst="rect">
            <a:avLst/>
          </a:prstGeom>
          <a:ln w="88900" cap="sq" cmpd="thickThin">
            <a:solidFill>
              <a:srgbClr val="0070C0"/>
            </a:solidFill>
            <a:prstDash val="solid"/>
            <a:miter lim="800000"/>
          </a:ln>
          <a:effectLst>
            <a:innerShdw blurRad="76200">
              <a:srgbClr val="000000"/>
            </a:innerShdw>
          </a:effectLst>
        </p:spPr>
      </p:pic>
    </p:spTree>
    <p:extLst>
      <p:ext uri="{BB962C8B-B14F-4D97-AF65-F5344CB8AC3E}">
        <p14:creationId xmlns:p14="http://schemas.microsoft.com/office/powerpoint/2010/main" val="1077593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1600" dirty="0"/>
              <a:t>Man labiausiai patiko Atikus, Ponas Finiš. Jo trumpi, tamsūs plaukai, nešioja akinius ir, manau, kad dėvi įvairius kostiumus. Atikus dirba advokatu ir yra dviejų vaikų tėtis.</a:t>
            </a:r>
            <a:endParaRPr lang="en-US" sz="1600" dirty="0"/>
          </a:p>
        </p:txBody>
      </p:sp>
      <p:pic>
        <p:nvPicPr>
          <p:cNvPr id="5" name="Content Placeholder 4"/>
          <p:cNvPicPr>
            <a:picLocks noGrp="1" noChangeAspect="1"/>
          </p:cNvPicPr>
          <p:nvPr>
            <p:ph idx="1"/>
          </p:nvPr>
        </p:nvPicPr>
        <p:blipFill>
          <a:blip r:embed="rId2"/>
          <a:stretch>
            <a:fillRect/>
          </a:stretch>
        </p:blipFill>
        <p:spPr>
          <a:xfrm>
            <a:off x="6522509" y="982663"/>
            <a:ext cx="3261783" cy="4892675"/>
          </a:xfrm>
          <a:prstGeom prst="rect">
            <a:avLst/>
          </a:prstGeom>
        </p:spPr>
      </p:pic>
      <p:sp>
        <p:nvSpPr>
          <p:cNvPr id="4" name="Text Placeholder 3"/>
          <p:cNvSpPr>
            <a:spLocks noGrp="1"/>
          </p:cNvSpPr>
          <p:nvPr>
            <p:ph type="body" sz="half" idx="2"/>
          </p:nvPr>
        </p:nvSpPr>
        <p:spPr/>
        <p:txBody>
          <a:bodyPr/>
          <a:lstStyle/>
          <a:p>
            <a:r>
              <a:rPr lang="lt-LT" dirty="0"/>
              <a:t>Jis yra labai nuoširdus, sumanus, drąsus, pasitikntis savimi, atsakingas. Atikus padeda, auklėja savo vaikus. Man labai patinka, kaip jis mąsto, ką pataria paukšteliui. Labai raiškiai ir aiškiai išreiškia savo mintis. Tolerantiškas, kaip nekęstų jo gyvenvietėje juodaodžių ir kokia po šito būtų nuomonė apie jį, jis apgynė žmogų. </a:t>
            </a:r>
            <a:endParaRPr lang="en-US" dirty="0"/>
          </a:p>
        </p:txBody>
      </p:sp>
    </p:spTree>
    <p:extLst>
      <p:ext uri="{BB962C8B-B14F-4D97-AF65-F5344CB8AC3E}">
        <p14:creationId xmlns:p14="http://schemas.microsoft.com/office/powerpoint/2010/main" val="98495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1800" dirty="0"/>
              <a:t>Autorė norėjo pamokyti, kad reikia būti tolerantiškais, nuoširdžiais. Padėti sudėtingose situacijose ir apginti silpnesnį nei tu</a:t>
            </a:r>
            <a:r>
              <a:rPr lang="lt-LT" sz="1600" dirty="0"/>
              <a:t>!</a:t>
            </a:r>
            <a:endParaRPr lang="en-US" sz="1600" dirty="0"/>
          </a:p>
        </p:txBody>
      </p:sp>
      <p:pic>
        <p:nvPicPr>
          <p:cNvPr id="5" name="Content Placeholder 4"/>
          <p:cNvPicPr>
            <a:picLocks noGrp="1" noChangeAspect="1"/>
          </p:cNvPicPr>
          <p:nvPr>
            <p:ph idx="1"/>
          </p:nvPr>
        </p:nvPicPr>
        <p:blipFill>
          <a:blip r:embed="rId2"/>
          <a:stretch>
            <a:fillRect/>
          </a:stretch>
        </p:blipFill>
        <p:spPr>
          <a:xfrm>
            <a:off x="9029700" y="1071385"/>
            <a:ext cx="1905000" cy="2390775"/>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p:cNvSpPr>
            <a:spLocks noGrp="1"/>
          </p:cNvSpPr>
          <p:nvPr>
            <p:ph type="body" sz="half" idx="2"/>
          </p:nvPr>
        </p:nvSpPr>
        <p:spPr/>
        <p:txBody>
          <a:bodyPr>
            <a:normAutofit/>
          </a:bodyPr>
          <a:lstStyle/>
          <a:p>
            <a:r>
              <a:rPr lang="lt-LT" sz="1800" dirty="0"/>
              <a:t>Knyga pamokanti, daug dalių yra iš tikro gyvenimo, apie rasizmą ir apie tai, kad visi žmonės yra lygūs. Aš siūlyčiau skaityti knygą tiems, kas mėgsta pasakojimus </a:t>
            </a:r>
            <a:r>
              <a:rPr lang="lt-LT" sz="1800"/>
              <a:t>apie gyvenimą.</a:t>
            </a:r>
            <a:endParaRPr lang="en-US" sz="1800" dirty="0"/>
          </a:p>
        </p:txBody>
      </p:sp>
      <p:pic>
        <p:nvPicPr>
          <p:cNvPr id="6" name="Picture 5"/>
          <p:cNvPicPr>
            <a:picLocks noChangeAspect="1"/>
          </p:cNvPicPr>
          <p:nvPr/>
        </p:nvPicPr>
        <p:blipFill>
          <a:blip r:embed="rId3"/>
          <a:stretch>
            <a:fillRect/>
          </a:stretch>
        </p:blipFill>
        <p:spPr>
          <a:xfrm>
            <a:off x="9148762" y="3964046"/>
            <a:ext cx="1666875" cy="195968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stretch>
            <a:fillRect/>
          </a:stretch>
        </p:blipFill>
        <p:spPr>
          <a:xfrm>
            <a:off x="5354625" y="1587224"/>
            <a:ext cx="2857500" cy="160020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5860758" y="3872323"/>
            <a:ext cx="1845234" cy="2143125"/>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5459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i="1" dirty="0">
                <a:solidFill>
                  <a:srgbClr val="00B050"/>
                </a:solidFill>
                <a:effectLst>
                  <a:outerShdw blurRad="38100" dist="38100" dir="2700000" algn="tl">
                    <a:srgbClr val="000000">
                      <a:alpha val="43137"/>
                    </a:srgbClr>
                  </a:outerShdw>
                </a:effectLst>
              </a:rPr>
              <a:t>DĖKOJU UŽ JŪSŲ DĖMESĮ!!!</a:t>
            </a:r>
            <a:endParaRPr lang="en-US" i="1" dirty="0">
              <a:solidFill>
                <a:srgbClr val="00B05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2"/>
          <a:stretch>
            <a:fillRect/>
          </a:stretch>
        </p:blipFill>
        <p:spPr>
          <a:xfrm>
            <a:off x="1298575" y="2560638"/>
            <a:ext cx="4718050" cy="3309937"/>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58770" y="2560638"/>
            <a:ext cx="4563959" cy="3309937"/>
          </a:xfrm>
          <a:prstGeom prst="rect">
            <a:avLst/>
          </a:prstGeom>
        </p:spPr>
      </p:pic>
    </p:spTree>
    <p:extLst>
      <p:ext uri="{BB962C8B-B14F-4D97-AF65-F5344CB8AC3E}">
        <p14:creationId xmlns:p14="http://schemas.microsoft.com/office/powerpoint/2010/main" val="19661878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350</TotalTime>
  <Words>649</Words>
  <Application>Microsoft Office PowerPoint</Application>
  <PresentationFormat>Plačiaekranė</PresentationFormat>
  <Paragraphs>15</Paragraphs>
  <Slides>6</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6</vt:i4>
      </vt:variant>
    </vt:vector>
  </HeadingPairs>
  <TitlesOfParts>
    <vt:vector size="9" baseType="lpstr">
      <vt:lpstr>Arial</vt:lpstr>
      <vt:lpstr>Garamond</vt:lpstr>
      <vt:lpstr>Organic</vt:lpstr>
      <vt:lpstr>Nežudyk strazdo giesmininko</vt:lpstr>
      <vt:lpstr>Kūrinio tema: Kūrinys apie mergaitę ir jos brolį. Ji gyveno su tėčiu, kuris dirbo miestelio advokatu. Kartą jie susidūrė su sunkumais, kai tėtis gavo bylą dėl juodaodžio žmogaus. Atikus turėjo padėti juodaodžiui dėl to visi tyčiojosi iš Atiko ir jo vaikų. Šio kūrinio problemos: a) Šviesiaodžiai žmonės nepriima tamsiaodžių. b) Džina auga be mamos, berniukų kolektyve ir jos elgesys nėra visai mergaitikškas.  </vt:lpstr>
      <vt:lpstr>„PowerPoint“ pateiktis</vt:lpstr>
      <vt:lpstr>Man labiausiai patiko Atikus, Ponas Finiš. Jo trumpi, tamsūs plaukai, nešioja akinius ir, manau, kad dėvi įvairius kostiumus. Atikus dirba advokatu ir yra dviejų vaikų tėtis.</vt:lpstr>
      <vt:lpstr>Autorė norėjo pamokyti, kad reikia būti tolerantiškais, nuoširdžiais. Padėti sudėtingose situacijose ir apginti silpnesnį nei tu!</vt:lpstr>
      <vt:lpstr>DĖKOJU UŽ JŪSŲ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Nežudyk strazdo giesmininko</dc:title>
  <dc:creator>Windows User</dc:creator>
  <cp:lastModifiedBy>ingrida.talaliene</cp:lastModifiedBy>
  <cp:revision>29</cp:revision>
  <dcterms:created xsi:type="dcterms:W3CDTF">2020-11-03T12:14:19Z</dcterms:created>
  <dcterms:modified xsi:type="dcterms:W3CDTF">2020-11-13T17:35:16Z</dcterms:modified>
</cp:coreProperties>
</file>