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BE654E6-93EB-45C1-969B-DFCD3CC6D68E}" type="datetimeFigureOut">
              <a:rPr lang="ru-RU" smtClean="0"/>
              <a:t>13.11.2020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9255346" y="2750337"/>
            <a:ext cx="1171888" cy="1356442"/>
          </a:xfrm>
        </p:spPr>
        <p:txBody>
          <a:bodyPr/>
          <a:lstStyle/>
          <a:p>
            <a:fld id="{B2EABA7F-AF49-49E7-9714-DCE283F4DAA9}" type="slidenum">
              <a:rPr lang="ru-RU" smtClean="0"/>
              <a:t>‹#›</a:t>
            </a:fld>
            <a:endParaRPr lang="ru-RU"/>
          </a:p>
        </p:txBody>
      </p:sp>
    </p:spTree>
    <p:extLst>
      <p:ext uri="{BB962C8B-B14F-4D97-AF65-F5344CB8AC3E}">
        <p14:creationId xmlns:p14="http://schemas.microsoft.com/office/powerpoint/2010/main" val="2006565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E654E6-93EB-45C1-969B-DFCD3CC6D68E}" type="datetimeFigureOut">
              <a:rPr lang="ru-RU" smtClean="0"/>
              <a:t>13.11.2020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10729455" y="4711309"/>
            <a:ext cx="1154151" cy="1090789"/>
          </a:xfrm>
        </p:spPr>
        <p:txBody>
          <a:bodyPr/>
          <a:lstStyle/>
          <a:p>
            <a:fld id="{B2EABA7F-AF49-49E7-9714-DCE283F4DAA9}" type="slidenum">
              <a:rPr lang="ru-RU" smtClean="0"/>
              <a:t>‹#›</a:t>
            </a:fld>
            <a:endParaRPr lang="ru-RU"/>
          </a:p>
        </p:txBody>
      </p:sp>
    </p:spTree>
    <p:extLst>
      <p:ext uri="{BB962C8B-B14F-4D97-AF65-F5344CB8AC3E}">
        <p14:creationId xmlns:p14="http://schemas.microsoft.com/office/powerpoint/2010/main" val="3583603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E654E6-93EB-45C1-969B-DFCD3CC6D68E}" type="datetimeFigureOut">
              <a:rPr lang="ru-RU" smtClean="0"/>
              <a:t>13.11.2020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10729455" y="4711615"/>
            <a:ext cx="1154151" cy="1090789"/>
          </a:xfrm>
        </p:spPr>
        <p:txBody>
          <a:bodyPr/>
          <a:lstStyle/>
          <a:p>
            <a:fld id="{B2EABA7F-AF49-49E7-9714-DCE283F4DAA9}" type="slidenum">
              <a:rPr lang="ru-RU" smtClean="0"/>
              <a:t>‹#›</a:t>
            </a:fld>
            <a:endParaRPr lang="ru-RU"/>
          </a:p>
        </p:txBody>
      </p:sp>
    </p:spTree>
    <p:extLst>
      <p:ext uri="{BB962C8B-B14F-4D97-AF65-F5344CB8AC3E}">
        <p14:creationId xmlns:p14="http://schemas.microsoft.com/office/powerpoint/2010/main" val="12315384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E654E6-93EB-45C1-969B-DFCD3CC6D68E}" type="datetimeFigureOut">
              <a:rPr lang="ru-RU" smtClean="0"/>
              <a:t>13.11.2020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10729455" y="4709925"/>
            <a:ext cx="1154151" cy="1090789"/>
          </a:xfrm>
        </p:spPr>
        <p:txBody>
          <a:bodyPr/>
          <a:lstStyle/>
          <a:p>
            <a:fld id="{B2EABA7F-AF49-49E7-9714-DCE283F4DAA9}" type="slidenum">
              <a:rPr lang="ru-RU" smtClean="0"/>
              <a:t>‹#›</a:t>
            </a:fld>
            <a:endParaRPr lang="ru-RU"/>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1382586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E654E6-93EB-45C1-969B-DFCD3CC6D68E}" type="datetimeFigureOut">
              <a:rPr lang="ru-RU" smtClean="0"/>
              <a:t>13.11.2020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10729455" y="4709925"/>
            <a:ext cx="1154151" cy="1090789"/>
          </a:xfrm>
        </p:spPr>
        <p:txBody>
          <a:bodyPr/>
          <a:lstStyle/>
          <a:p>
            <a:fld id="{B2EABA7F-AF49-49E7-9714-DCE283F4DAA9}" type="slidenum">
              <a:rPr lang="ru-RU" smtClean="0"/>
              <a:t>‹#›</a:t>
            </a:fld>
            <a:endParaRPr lang="ru-RU"/>
          </a:p>
        </p:txBody>
      </p:sp>
    </p:spTree>
    <p:extLst>
      <p:ext uri="{BB962C8B-B14F-4D97-AF65-F5344CB8AC3E}">
        <p14:creationId xmlns:p14="http://schemas.microsoft.com/office/powerpoint/2010/main" val="31865653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CBE654E6-93EB-45C1-969B-DFCD3CC6D68E}" type="datetimeFigureOut">
              <a:rPr lang="ru-RU" smtClean="0"/>
              <a:t>13.11.2020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2EABA7F-AF49-49E7-9714-DCE283F4DAA9}" type="slidenum">
              <a:rPr lang="ru-RU" smtClean="0"/>
              <a:t>‹#›</a:t>
            </a:fld>
            <a:endParaRPr lang="ru-RU"/>
          </a:p>
        </p:txBody>
      </p:sp>
    </p:spTree>
    <p:extLst>
      <p:ext uri="{BB962C8B-B14F-4D97-AF65-F5344CB8AC3E}">
        <p14:creationId xmlns:p14="http://schemas.microsoft.com/office/powerpoint/2010/main" val="32249474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CBE654E6-93EB-45C1-969B-DFCD3CC6D68E}" type="datetimeFigureOut">
              <a:rPr lang="ru-RU" smtClean="0"/>
              <a:t>13.11.2020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2EABA7F-AF49-49E7-9714-DCE283F4DAA9}" type="slidenum">
              <a:rPr lang="ru-RU" smtClean="0"/>
              <a:t>‹#›</a:t>
            </a:fld>
            <a:endParaRPr lang="ru-RU"/>
          </a:p>
        </p:txBody>
      </p:sp>
    </p:spTree>
    <p:extLst>
      <p:ext uri="{BB962C8B-B14F-4D97-AF65-F5344CB8AC3E}">
        <p14:creationId xmlns:p14="http://schemas.microsoft.com/office/powerpoint/2010/main" val="38742233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E654E6-93EB-45C1-969B-DFCD3CC6D68E}" type="datetimeFigureOut">
              <a:rPr lang="ru-RU" smtClean="0"/>
              <a:t>13.11.2020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2EABA7F-AF49-49E7-9714-DCE283F4DAA9}" type="slidenum">
              <a:rPr lang="ru-RU" smtClean="0"/>
              <a:t>‹#›</a:t>
            </a:fld>
            <a:endParaRPr lang="ru-RU"/>
          </a:p>
        </p:txBody>
      </p:sp>
    </p:spTree>
    <p:extLst>
      <p:ext uri="{BB962C8B-B14F-4D97-AF65-F5344CB8AC3E}">
        <p14:creationId xmlns:p14="http://schemas.microsoft.com/office/powerpoint/2010/main" val="26844918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BE654E6-93EB-45C1-969B-DFCD3CC6D68E}" type="datetimeFigureOut">
              <a:rPr lang="ru-RU" smtClean="0"/>
              <a:t>13.11.2020</a:t>
            </a:fld>
            <a:endParaRPr lang="ru-RU"/>
          </a:p>
        </p:txBody>
      </p:sp>
      <p:sp>
        <p:nvSpPr>
          <p:cNvPr id="5" name="Footer Placeholder 4"/>
          <p:cNvSpPr>
            <a:spLocks noGrp="1"/>
          </p:cNvSpPr>
          <p:nvPr>
            <p:ph type="ftr" sz="quarter" idx="11"/>
          </p:nvPr>
        </p:nvSpPr>
        <p:spPr>
          <a:xfrm>
            <a:off x="680321" y="5936188"/>
            <a:ext cx="6126805" cy="365125"/>
          </a:xfrm>
        </p:spPr>
        <p:txBody>
          <a:bodyPr/>
          <a:lstStyle/>
          <a:p>
            <a:endParaRPr lang="ru-RU"/>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B2EABA7F-AF49-49E7-9714-DCE283F4DAA9}" type="slidenum">
              <a:rPr lang="ru-RU" smtClean="0"/>
              <a:t>‹#›</a:t>
            </a:fld>
            <a:endParaRPr lang="ru-RU"/>
          </a:p>
        </p:txBody>
      </p:sp>
    </p:spTree>
    <p:extLst>
      <p:ext uri="{BB962C8B-B14F-4D97-AF65-F5344CB8AC3E}">
        <p14:creationId xmlns:p14="http://schemas.microsoft.com/office/powerpoint/2010/main" val="150964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E654E6-93EB-45C1-969B-DFCD3CC6D68E}" type="datetimeFigureOut">
              <a:rPr lang="ru-RU" smtClean="0"/>
              <a:t>13.11.2020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2EABA7F-AF49-49E7-9714-DCE283F4DAA9}" type="slidenum">
              <a:rPr lang="ru-RU" smtClean="0"/>
              <a:t>‹#›</a:t>
            </a:fld>
            <a:endParaRPr lang="ru-RU"/>
          </a:p>
        </p:txBody>
      </p:sp>
    </p:spTree>
    <p:extLst>
      <p:ext uri="{BB962C8B-B14F-4D97-AF65-F5344CB8AC3E}">
        <p14:creationId xmlns:p14="http://schemas.microsoft.com/office/powerpoint/2010/main" val="2536891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E654E6-93EB-45C1-969B-DFCD3CC6D68E}" type="datetimeFigureOut">
              <a:rPr lang="ru-RU" smtClean="0"/>
              <a:t>13.11.2020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10729455" y="2869895"/>
            <a:ext cx="1154151" cy="1090789"/>
          </a:xfrm>
        </p:spPr>
        <p:txBody>
          <a:bodyPr/>
          <a:lstStyle/>
          <a:p>
            <a:fld id="{B2EABA7F-AF49-49E7-9714-DCE283F4DAA9}" type="slidenum">
              <a:rPr lang="ru-RU" smtClean="0"/>
              <a:t>‹#›</a:t>
            </a:fld>
            <a:endParaRPr lang="ru-RU"/>
          </a:p>
        </p:txBody>
      </p:sp>
    </p:spTree>
    <p:extLst>
      <p:ext uri="{BB962C8B-B14F-4D97-AF65-F5344CB8AC3E}">
        <p14:creationId xmlns:p14="http://schemas.microsoft.com/office/powerpoint/2010/main" val="2833859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BE654E6-93EB-45C1-969B-DFCD3CC6D68E}" type="datetimeFigureOut">
              <a:rPr lang="ru-RU" smtClean="0"/>
              <a:t>13.11.2020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2EABA7F-AF49-49E7-9714-DCE283F4DAA9}" type="slidenum">
              <a:rPr lang="ru-RU" smtClean="0"/>
              <a:t>‹#›</a:t>
            </a:fld>
            <a:endParaRPr lang="ru-RU"/>
          </a:p>
        </p:txBody>
      </p:sp>
    </p:spTree>
    <p:extLst>
      <p:ext uri="{BB962C8B-B14F-4D97-AF65-F5344CB8AC3E}">
        <p14:creationId xmlns:p14="http://schemas.microsoft.com/office/powerpoint/2010/main" val="3770383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BE654E6-93EB-45C1-969B-DFCD3CC6D68E}" type="datetimeFigureOut">
              <a:rPr lang="ru-RU" smtClean="0"/>
              <a:t>13.11.2020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2EABA7F-AF49-49E7-9714-DCE283F4DAA9}" type="slidenum">
              <a:rPr lang="ru-RU" smtClean="0"/>
              <a:t>‹#›</a:t>
            </a:fld>
            <a:endParaRPr lang="ru-RU"/>
          </a:p>
        </p:txBody>
      </p:sp>
    </p:spTree>
    <p:extLst>
      <p:ext uri="{BB962C8B-B14F-4D97-AF65-F5344CB8AC3E}">
        <p14:creationId xmlns:p14="http://schemas.microsoft.com/office/powerpoint/2010/main" val="4231205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BE654E6-93EB-45C1-969B-DFCD3CC6D68E}" type="datetimeFigureOut">
              <a:rPr lang="ru-RU" smtClean="0"/>
              <a:t>13.11.2020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2EABA7F-AF49-49E7-9714-DCE283F4DAA9}" type="slidenum">
              <a:rPr lang="ru-RU" smtClean="0"/>
              <a:t>‹#›</a:t>
            </a:fld>
            <a:endParaRPr lang="ru-RU"/>
          </a:p>
        </p:txBody>
      </p:sp>
    </p:spTree>
    <p:extLst>
      <p:ext uri="{BB962C8B-B14F-4D97-AF65-F5344CB8AC3E}">
        <p14:creationId xmlns:p14="http://schemas.microsoft.com/office/powerpoint/2010/main" val="4030840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CBE654E6-93EB-45C1-969B-DFCD3CC6D68E}" type="datetimeFigureOut">
              <a:rPr lang="ru-RU" smtClean="0"/>
              <a:t>13.11.2020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2EABA7F-AF49-49E7-9714-DCE283F4DAA9}" type="slidenum">
              <a:rPr lang="ru-RU" smtClean="0"/>
              <a:t>‹#›</a:t>
            </a:fld>
            <a:endParaRPr lang="ru-RU"/>
          </a:p>
        </p:txBody>
      </p:sp>
    </p:spTree>
    <p:extLst>
      <p:ext uri="{BB962C8B-B14F-4D97-AF65-F5344CB8AC3E}">
        <p14:creationId xmlns:p14="http://schemas.microsoft.com/office/powerpoint/2010/main" val="556904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E654E6-93EB-45C1-969B-DFCD3CC6D68E}" type="datetimeFigureOut">
              <a:rPr lang="ru-RU" smtClean="0"/>
              <a:t>13.11.2020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2EABA7F-AF49-49E7-9714-DCE283F4DAA9}" type="slidenum">
              <a:rPr lang="ru-RU" smtClean="0"/>
              <a:t>‹#›</a:t>
            </a:fld>
            <a:endParaRPr lang="ru-RU"/>
          </a:p>
        </p:txBody>
      </p:sp>
    </p:spTree>
    <p:extLst>
      <p:ext uri="{BB962C8B-B14F-4D97-AF65-F5344CB8AC3E}">
        <p14:creationId xmlns:p14="http://schemas.microsoft.com/office/powerpoint/2010/main" val="1168080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E654E6-93EB-45C1-969B-DFCD3CC6D68E}" type="datetimeFigureOut">
              <a:rPr lang="ru-RU" smtClean="0"/>
              <a:t>13.11.2020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2EABA7F-AF49-49E7-9714-DCE283F4DAA9}" type="slidenum">
              <a:rPr lang="ru-RU" smtClean="0"/>
              <a:t>‹#›</a:t>
            </a:fld>
            <a:endParaRPr lang="ru-RU"/>
          </a:p>
        </p:txBody>
      </p:sp>
    </p:spTree>
    <p:extLst>
      <p:ext uri="{BB962C8B-B14F-4D97-AF65-F5344CB8AC3E}">
        <p14:creationId xmlns:p14="http://schemas.microsoft.com/office/powerpoint/2010/main" val="2827825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BE654E6-93EB-45C1-969B-DFCD3CC6D68E}" type="datetimeFigureOut">
              <a:rPr lang="ru-RU" smtClean="0"/>
              <a:t>13.11.2020</a:t>
            </a:fld>
            <a:endParaRPr lang="ru-RU"/>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B2EABA7F-AF49-49E7-9714-DCE283F4DAA9}" type="slidenum">
              <a:rPr lang="ru-RU" smtClean="0"/>
              <a:t>‹#›</a:t>
            </a:fld>
            <a:endParaRPr lang="ru-RU"/>
          </a:p>
        </p:txBody>
      </p:sp>
    </p:spTree>
    <p:extLst>
      <p:ext uri="{BB962C8B-B14F-4D97-AF65-F5344CB8AC3E}">
        <p14:creationId xmlns:p14="http://schemas.microsoft.com/office/powerpoint/2010/main" val="201914180"/>
      </p:ext>
    </p:extLst>
  </p:cSld>
  <p:clrMap bg1="dk1" tx1="lt1" bg2="dk2" tx2="lt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 id="2147483719"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8DAEA-A4E8-4EC0-A4F2-D8D26B758C90}"/>
              </a:ext>
            </a:extLst>
          </p:cNvPr>
          <p:cNvSpPr>
            <a:spLocks noGrp="1"/>
          </p:cNvSpPr>
          <p:nvPr>
            <p:ph type="title"/>
          </p:nvPr>
        </p:nvSpPr>
        <p:spPr/>
        <p:txBody>
          <a:bodyPr/>
          <a:lstStyle/>
          <a:p>
            <a:r>
              <a:rPr lang="lt-LT" dirty="0"/>
              <a:t>Josteinas Garderas „Kortų paslaptis“</a:t>
            </a:r>
            <a:endParaRPr lang="ru-RU" dirty="0"/>
          </a:p>
        </p:txBody>
      </p:sp>
      <p:pic>
        <p:nvPicPr>
          <p:cNvPr id="5" name="Content Placeholder 4">
            <a:extLst>
              <a:ext uri="{FF2B5EF4-FFF2-40B4-BE49-F238E27FC236}">
                <a16:creationId xmlns:a16="http://schemas.microsoft.com/office/drawing/2014/main" id="{A6DB6777-0208-49C0-A2D7-D5183750C3A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rot="21174971">
            <a:off x="493722" y="2159477"/>
            <a:ext cx="3060348" cy="4584791"/>
          </a:xfrm>
        </p:spPr>
      </p:pic>
      <p:sp>
        <p:nvSpPr>
          <p:cNvPr id="6" name="TextBox 5">
            <a:extLst>
              <a:ext uri="{FF2B5EF4-FFF2-40B4-BE49-F238E27FC236}">
                <a16:creationId xmlns:a16="http://schemas.microsoft.com/office/drawing/2014/main" id="{681DA910-92EC-4B1F-9A9A-6A6BE77252B3}"/>
              </a:ext>
            </a:extLst>
          </p:cNvPr>
          <p:cNvSpPr txBox="1"/>
          <p:nvPr/>
        </p:nvSpPr>
        <p:spPr>
          <a:xfrm>
            <a:off x="10206783" y="5368706"/>
            <a:ext cx="1967110" cy="1200329"/>
          </a:xfrm>
          <a:prstGeom prst="rect">
            <a:avLst/>
          </a:prstGeom>
          <a:noFill/>
        </p:spPr>
        <p:txBody>
          <a:bodyPr wrap="square" rtlCol="0">
            <a:spAutoFit/>
          </a:bodyPr>
          <a:lstStyle/>
          <a:p>
            <a:r>
              <a:rPr lang="lt-LT" dirty="0"/>
              <a:t>Darbą atliko:</a:t>
            </a:r>
          </a:p>
          <a:p>
            <a:r>
              <a:rPr lang="lt-LT" dirty="0"/>
              <a:t>7b1 pogrupio</a:t>
            </a:r>
          </a:p>
          <a:p>
            <a:r>
              <a:rPr lang="lt-LT" dirty="0"/>
              <a:t>mokinys</a:t>
            </a:r>
          </a:p>
          <a:p>
            <a:r>
              <a:rPr lang="lt-LT" dirty="0" err="1"/>
              <a:t>Emil</a:t>
            </a:r>
            <a:r>
              <a:rPr lang="lt-LT" dirty="0"/>
              <a:t> T.</a:t>
            </a:r>
            <a:endParaRPr lang="ru-RU" dirty="0"/>
          </a:p>
        </p:txBody>
      </p:sp>
    </p:spTree>
    <p:extLst>
      <p:ext uri="{BB962C8B-B14F-4D97-AF65-F5344CB8AC3E}">
        <p14:creationId xmlns:p14="http://schemas.microsoft.com/office/powerpoint/2010/main" val="428960073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43D50-5681-465B-A8A0-3DBB1B9EDE6E}"/>
              </a:ext>
            </a:extLst>
          </p:cNvPr>
          <p:cNvSpPr>
            <a:spLocks noGrp="1"/>
          </p:cNvSpPr>
          <p:nvPr>
            <p:ph type="title"/>
          </p:nvPr>
        </p:nvSpPr>
        <p:spPr>
          <a:xfrm>
            <a:off x="680322" y="2648197"/>
            <a:ext cx="9613860" cy="1353786"/>
          </a:xfrm>
        </p:spPr>
        <p:txBody>
          <a:bodyPr>
            <a:normAutofit/>
          </a:bodyPr>
          <a:lstStyle/>
          <a:p>
            <a:r>
              <a:rPr lang="lt-LT" sz="1800" dirty="0"/>
              <a:t>1. Pagrindinio veikėjo motina išvažiuoja į Atėnus ieškoti savęs. Tai sužinojęs berniukas ir jo tėtis išvyksta į Atėnus ieškoti dingusios motinos ir žmonos.</a:t>
            </a:r>
            <a:br>
              <a:rPr lang="lt-LT" sz="1800" dirty="0"/>
            </a:br>
            <a:r>
              <a:rPr lang="lt-LT" sz="1800" dirty="0"/>
              <a:t>2.Šveicarijos kalnų kaimelyje jie apsistoja ir kažkoks liliputas berniukui įteikia lūpinę armonikėlę, o vietinis kepėjas padovanoja bandelę su miniatiūrine knygute viduje...</a:t>
            </a:r>
            <a:endParaRPr lang="ru-RU" sz="1800" dirty="0"/>
          </a:p>
        </p:txBody>
      </p:sp>
      <p:sp>
        <p:nvSpPr>
          <p:cNvPr id="3" name="Text Placeholder 2">
            <a:extLst>
              <a:ext uri="{FF2B5EF4-FFF2-40B4-BE49-F238E27FC236}">
                <a16:creationId xmlns:a16="http://schemas.microsoft.com/office/drawing/2014/main" id="{725300AB-217F-4D70-BE3D-2F6AF2DCB774}"/>
              </a:ext>
            </a:extLst>
          </p:cNvPr>
          <p:cNvSpPr>
            <a:spLocks noGrp="1"/>
          </p:cNvSpPr>
          <p:nvPr>
            <p:ph type="body" idx="1"/>
          </p:nvPr>
        </p:nvSpPr>
        <p:spPr>
          <a:xfrm>
            <a:off x="680322" y="4787316"/>
            <a:ext cx="9613860" cy="1910366"/>
          </a:xfrm>
        </p:spPr>
        <p:txBody>
          <a:bodyPr>
            <a:normAutofit/>
          </a:bodyPr>
          <a:lstStyle/>
          <a:p>
            <a:r>
              <a:rPr lang="lt-LT" sz="3200" dirty="0"/>
              <a:t>Ši knyga pamoko suprasti, kad protingas žmogus - ne tas, kuris save tokiu laiko, o tas, kuris pripažįsta, kad nieko nežino. Dar šita knyga moko, kad reikia vertinti tai, ką tu jau  turi.</a:t>
            </a:r>
            <a:endParaRPr lang="ru-RU" sz="3200" dirty="0"/>
          </a:p>
        </p:txBody>
      </p:sp>
      <p:sp>
        <p:nvSpPr>
          <p:cNvPr id="4" name="TextBox 3">
            <a:extLst>
              <a:ext uri="{FF2B5EF4-FFF2-40B4-BE49-F238E27FC236}">
                <a16:creationId xmlns:a16="http://schemas.microsoft.com/office/drawing/2014/main" id="{45A72733-EF8A-4F35-BC9E-0DC2AF60D8F0}"/>
              </a:ext>
            </a:extLst>
          </p:cNvPr>
          <p:cNvSpPr txBox="1"/>
          <p:nvPr/>
        </p:nvSpPr>
        <p:spPr>
          <a:xfrm>
            <a:off x="2351314" y="1520042"/>
            <a:ext cx="6175169" cy="523220"/>
          </a:xfrm>
          <a:prstGeom prst="rect">
            <a:avLst/>
          </a:prstGeom>
          <a:noFill/>
        </p:spPr>
        <p:txBody>
          <a:bodyPr wrap="square" rtlCol="0">
            <a:spAutoFit/>
          </a:bodyPr>
          <a:lstStyle/>
          <a:p>
            <a:r>
              <a:rPr lang="lt-LT" sz="2800" dirty="0"/>
              <a:t>					Knygos problemos:</a:t>
            </a:r>
            <a:endParaRPr lang="ru-RU" sz="2800" dirty="0"/>
          </a:p>
        </p:txBody>
      </p:sp>
      <p:sp>
        <p:nvSpPr>
          <p:cNvPr id="6" name="TextBox 5">
            <a:extLst>
              <a:ext uri="{FF2B5EF4-FFF2-40B4-BE49-F238E27FC236}">
                <a16:creationId xmlns:a16="http://schemas.microsoft.com/office/drawing/2014/main" id="{7D8D2E0E-2BD5-42DD-910E-0BF2850B6DEA}"/>
              </a:ext>
            </a:extLst>
          </p:cNvPr>
          <p:cNvSpPr txBox="1"/>
          <p:nvPr/>
        </p:nvSpPr>
        <p:spPr>
          <a:xfrm>
            <a:off x="3455720" y="4167384"/>
            <a:ext cx="4726379" cy="523220"/>
          </a:xfrm>
          <a:prstGeom prst="rect">
            <a:avLst/>
          </a:prstGeom>
          <a:noFill/>
        </p:spPr>
        <p:txBody>
          <a:bodyPr wrap="square" rtlCol="0">
            <a:spAutoFit/>
          </a:bodyPr>
          <a:lstStyle/>
          <a:p>
            <a:r>
              <a:rPr lang="lt-LT" sz="2800" dirty="0"/>
              <a:t>			Knygos vertybės</a:t>
            </a:r>
            <a:endParaRPr lang="ru-RU" sz="2800" dirty="0"/>
          </a:p>
        </p:txBody>
      </p:sp>
    </p:spTree>
    <p:extLst>
      <p:ext uri="{BB962C8B-B14F-4D97-AF65-F5344CB8AC3E}">
        <p14:creationId xmlns:p14="http://schemas.microsoft.com/office/powerpoint/2010/main" val="117687893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fltVal val="0"/>
                                          </p:val>
                                        </p:tav>
                                        <p:tav tm="100000">
                                          <p:val>
                                            <p:strVal val="#ppt_w"/>
                                          </p:val>
                                        </p:tav>
                                      </p:tavLst>
                                    </p:anim>
                                    <p:anim calcmode="lin" valueType="num">
                                      <p:cBhvr>
                                        <p:cTn id="18" dur="1000" fill="hold"/>
                                        <p:tgtEl>
                                          <p:spTgt spid="6"/>
                                        </p:tgtEl>
                                        <p:attrNameLst>
                                          <p:attrName>ppt_h</p:attrName>
                                        </p:attrNameLst>
                                      </p:cBhvr>
                                      <p:tavLst>
                                        <p:tav tm="0">
                                          <p:val>
                                            <p:fltVal val="0"/>
                                          </p:val>
                                        </p:tav>
                                        <p:tav tm="100000">
                                          <p:val>
                                            <p:strVal val="#ppt_h"/>
                                          </p:val>
                                        </p:tav>
                                      </p:tavLst>
                                    </p:anim>
                                    <p:anim calcmode="lin" valueType="num">
                                      <p:cBhvr>
                                        <p:cTn id="19" dur="1000" fill="hold"/>
                                        <p:tgtEl>
                                          <p:spTgt spid="6"/>
                                        </p:tgtEl>
                                        <p:attrNameLst>
                                          <p:attrName>style.rotation</p:attrName>
                                        </p:attrNameLst>
                                      </p:cBhvr>
                                      <p:tavLst>
                                        <p:tav tm="0">
                                          <p:val>
                                            <p:fltVal val="90"/>
                                          </p:val>
                                        </p:tav>
                                        <p:tav tm="100000">
                                          <p:val>
                                            <p:fltVal val="0"/>
                                          </p:val>
                                        </p:tav>
                                      </p:tavLst>
                                    </p:anim>
                                    <p:animEffect transition="in" filter="fade">
                                      <p:cBhvr>
                                        <p:cTn id="20" dur="10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p:cTn id="2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47E2862-F10F-4FBF-AF47-20D04005AF57}"/>
              </a:ext>
            </a:extLst>
          </p:cNvPr>
          <p:cNvSpPr txBox="1"/>
          <p:nvPr/>
        </p:nvSpPr>
        <p:spPr>
          <a:xfrm>
            <a:off x="688770" y="819397"/>
            <a:ext cx="5878286" cy="4401205"/>
          </a:xfrm>
          <a:prstGeom prst="rect">
            <a:avLst/>
          </a:prstGeom>
          <a:noFill/>
        </p:spPr>
        <p:txBody>
          <a:bodyPr wrap="square" rtlCol="0">
            <a:spAutoFit/>
          </a:bodyPr>
          <a:lstStyle/>
          <a:p>
            <a:pPr algn="ctr"/>
            <a:r>
              <a:rPr lang="lt-LT" sz="2000" dirty="0"/>
              <a:t>Trumpas knygos turinys</a:t>
            </a:r>
          </a:p>
          <a:p>
            <a:pPr algn="ctr"/>
            <a:endParaRPr lang="lt-LT" sz="2000" dirty="0"/>
          </a:p>
          <a:p>
            <a:r>
              <a:rPr lang="lt-LT" sz="2000" dirty="0"/>
              <a:t>Šioje knygoje rašoma, kaip Hanso Tomo</a:t>
            </a:r>
            <a:r>
              <a:rPr lang="de-DE" sz="2000" dirty="0"/>
              <a:t> motina i</a:t>
            </a:r>
            <a:r>
              <a:rPr lang="lt-LT" sz="2000" dirty="0"/>
              <a:t>švažiavo ieškoti savęs. Netikėtai berniuko tėvas pamato savo žmoną laikraštyje apie modelius iš Atėnų. Su sūnum jis išvyksta jos ieškoti. Keliaudami iš Norvegijos jie apsistoja Šveicarijos kalnų kaimelyje, kur tik įvažiavus į jį Hansas gauna lūpinę armonikėlę iš liliputo, o iš kepėjo -knygelę  bandelėje, kurioje pasakojamas jūreivio nuotykis, apie keistus liliputus, panašius į kortas, stebuklingą gėrimą ir labai įdomią paranašystę. Hansui Tomui patinka daryti pasiansus, kurie taip pat yra labai svarbi pranašystės dalis.</a:t>
            </a:r>
            <a:endParaRPr lang="ru-RU" sz="2000" dirty="0"/>
          </a:p>
        </p:txBody>
      </p:sp>
      <p:pic>
        <p:nvPicPr>
          <p:cNvPr id="1026" name="Picture 2" descr="Ar Lietuvos Didžiojoje Kunigaikštystėje tikrai egzistavo raganos? –  Kauniečiams">
            <a:extLst>
              <a:ext uri="{FF2B5EF4-FFF2-40B4-BE49-F238E27FC236}">
                <a16:creationId xmlns:a16="http://schemas.microsoft.com/office/drawing/2014/main" id="{B4D3B33C-8A31-4900-B642-607C7B6BAE1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55179" y="1497775"/>
            <a:ext cx="5554395" cy="32286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8678863"/>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45" presetClass="entr" presetSubtype="0" fill="hold" nodeType="withEffect">
                                  <p:stCondLst>
                                    <p:cond delay="0"/>
                                  </p:stCondLst>
                                  <p:childTnLst>
                                    <p:set>
                                      <p:cBhvr>
                                        <p:cTn id="9" dur="1" fill="hold">
                                          <p:stCondLst>
                                            <p:cond delay="0"/>
                                          </p:stCondLst>
                                        </p:cTn>
                                        <p:tgtEl>
                                          <p:spTgt spid="1026"/>
                                        </p:tgtEl>
                                        <p:attrNameLst>
                                          <p:attrName>style.visibility</p:attrName>
                                        </p:attrNameLst>
                                      </p:cBhvr>
                                      <p:to>
                                        <p:strVal val="visible"/>
                                      </p:to>
                                    </p:set>
                                    <p:animEffect transition="in" filter="fade">
                                      <p:cBhvr>
                                        <p:cTn id="10" dur="2000"/>
                                        <p:tgtEl>
                                          <p:spTgt spid="1026"/>
                                        </p:tgtEl>
                                      </p:cBhvr>
                                    </p:animEffect>
                                    <p:anim calcmode="lin" valueType="num">
                                      <p:cBhvr>
                                        <p:cTn id="11" dur="2000" fill="hold"/>
                                        <p:tgtEl>
                                          <p:spTgt spid="1026"/>
                                        </p:tgtEl>
                                        <p:attrNameLst>
                                          <p:attrName>ppt_w</p:attrName>
                                        </p:attrNameLst>
                                      </p:cBhvr>
                                      <p:tavLst>
                                        <p:tav tm="0" fmla="#ppt_w*sin(2.5*pi*$)">
                                          <p:val>
                                            <p:fltVal val="0"/>
                                          </p:val>
                                        </p:tav>
                                        <p:tav tm="100000">
                                          <p:val>
                                            <p:fltVal val="1"/>
                                          </p:val>
                                        </p:tav>
                                      </p:tavLst>
                                    </p:anim>
                                    <p:anim calcmode="lin" valueType="num">
                                      <p:cBhvr>
                                        <p:cTn id="12" dur="2000" fill="hold"/>
                                        <p:tgtEl>
                                          <p:spTgt spid="102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763F4-6AE6-4731-A445-1F2F1E1BA325}"/>
              </a:ext>
            </a:extLst>
          </p:cNvPr>
          <p:cNvSpPr>
            <a:spLocks noGrp="1"/>
          </p:cNvSpPr>
          <p:nvPr>
            <p:ph type="title"/>
          </p:nvPr>
        </p:nvSpPr>
        <p:spPr/>
        <p:txBody>
          <a:bodyPr>
            <a:normAutofit fontScale="90000"/>
          </a:bodyPr>
          <a:lstStyle/>
          <a:p>
            <a:r>
              <a:rPr lang="lt-LT" dirty="0"/>
              <a:t>Labiausiai patikęs veikėjas</a:t>
            </a:r>
            <a:br>
              <a:rPr lang="lt-LT" dirty="0"/>
            </a:br>
            <a:br>
              <a:rPr lang="lt-LT" dirty="0"/>
            </a:br>
            <a:r>
              <a:rPr lang="lt-LT" dirty="0"/>
              <a:t>Man labiausiai patiko pagrindinio veikėjo Hanso Tomo tėvas. Jis yra gero būdo, mėgsta filosofuoti ir gali oficialiai tapti filosofu, tačiau niekaip nesiryžta tai padaryti. Tėtušis renka džokerius iš kortų kaladžių ir turi jų daugiau nei šimtą</a:t>
            </a:r>
            <a:r>
              <a:rPr lang="en-US" dirty="0"/>
              <a:t>! </a:t>
            </a:r>
            <a:r>
              <a:rPr lang="lt-LT" dirty="0"/>
              <a:t>Hanso tėvas</a:t>
            </a:r>
            <a:r>
              <a:rPr lang="en-US" dirty="0"/>
              <a:t> </a:t>
            </a:r>
            <a:r>
              <a:rPr lang="en-US" dirty="0" err="1"/>
              <a:t>turi</a:t>
            </a:r>
            <a:r>
              <a:rPr lang="en-US" dirty="0"/>
              <a:t> ger</a:t>
            </a:r>
            <a:r>
              <a:rPr lang="lt-LT" dirty="0"/>
              <a:t>ą</a:t>
            </a:r>
            <a:r>
              <a:rPr lang="en-US" dirty="0"/>
              <a:t> </a:t>
            </a:r>
            <a:r>
              <a:rPr lang="lt-LT" dirty="0"/>
              <a:t>h</a:t>
            </a:r>
            <a:r>
              <a:rPr lang="en-US" dirty="0" err="1"/>
              <a:t>umoro</a:t>
            </a:r>
            <a:r>
              <a:rPr lang="en-US" dirty="0"/>
              <a:t> </a:t>
            </a:r>
            <a:r>
              <a:rPr lang="lt-LT" dirty="0"/>
              <a:t>jausmą ir mėgsta pasimaivyti.</a:t>
            </a:r>
            <a:endParaRPr lang="ru-RU" dirty="0"/>
          </a:p>
        </p:txBody>
      </p:sp>
      <p:sp>
        <p:nvSpPr>
          <p:cNvPr id="3" name="Text Placeholder 2">
            <a:extLst>
              <a:ext uri="{FF2B5EF4-FFF2-40B4-BE49-F238E27FC236}">
                <a16:creationId xmlns:a16="http://schemas.microsoft.com/office/drawing/2014/main" id="{73B7D9B0-7F33-48B0-92BC-B33BBB546DD3}"/>
              </a:ext>
            </a:extLst>
          </p:cNvPr>
          <p:cNvSpPr>
            <a:spLocks noGrp="1"/>
          </p:cNvSpPr>
          <p:nvPr>
            <p:ph type="body" sz="half" idx="2"/>
          </p:nvPr>
        </p:nvSpPr>
        <p:spPr/>
        <p:txBody>
          <a:bodyPr/>
          <a:lstStyle/>
          <a:p>
            <a:r>
              <a:rPr lang="lt-LT" dirty="0"/>
              <a:t>Man patiko šitas veikėjas, nes jis yra filosofas, yra įdomus ir labai išsiskiria iš kitų veikėjų.</a:t>
            </a:r>
            <a:endParaRPr lang="ru-RU" dirty="0"/>
          </a:p>
        </p:txBody>
      </p:sp>
    </p:spTree>
    <p:extLst>
      <p:ext uri="{BB962C8B-B14F-4D97-AF65-F5344CB8AC3E}">
        <p14:creationId xmlns:p14="http://schemas.microsoft.com/office/powerpoint/2010/main" val="38818419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08A0C-B7B6-43B9-8F31-DC0F01684B56}"/>
              </a:ext>
            </a:extLst>
          </p:cNvPr>
          <p:cNvSpPr>
            <a:spLocks noGrp="1"/>
          </p:cNvSpPr>
          <p:nvPr>
            <p:ph type="title"/>
          </p:nvPr>
        </p:nvSpPr>
        <p:spPr/>
        <p:txBody>
          <a:bodyPr>
            <a:normAutofit fontScale="90000"/>
          </a:bodyPr>
          <a:lstStyle/>
          <a:p>
            <a:r>
              <a:rPr lang="lt-LT" sz="2000" dirty="0"/>
              <a:t>Manau, kad knyga turėtų patikti visiems, nes joje yra nuotykių ir dramos elementų... Ši knyga yra įdomi, kad yra filosofiška, kas neįprasta paauglių knygoms. Knyga dar patraukli tuo, kad ji yra apie kortų paslaptį, o tai skamba </a:t>
            </a:r>
            <a:r>
              <a:rPr lang="lt-LT" sz="2000"/>
              <a:t>daug žadančiai.</a:t>
            </a:r>
            <a:endParaRPr lang="ru-RU" sz="2000" dirty="0"/>
          </a:p>
        </p:txBody>
      </p:sp>
    </p:spTree>
    <p:extLst>
      <p:ext uri="{BB962C8B-B14F-4D97-AF65-F5344CB8AC3E}">
        <p14:creationId xmlns:p14="http://schemas.microsoft.com/office/powerpoint/2010/main" val="3944503647"/>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604</TotalTime>
  <Words>345</Words>
  <Application>Microsoft Office PowerPoint</Application>
  <PresentationFormat>Plačiaekranė</PresentationFormat>
  <Paragraphs>15</Paragraphs>
  <Slides>5</Slides>
  <Notes>0</Notes>
  <HiddenSlides>0</HiddenSlides>
  <MMClips>0</MMClips>
  <ScaleCrop>false</ScaleCrop>
  <HeadingPairs>
    <vt:vector size="6" baseType="variant">
      <vt:variant>
        <vt:lpstr>Naudojami šriftai</vt:lpstr>
      </vt:variant>
      <vt:variant>
        <vt:i4>2</vt:i4>
      </vt:variant>
      <vt:variant>
        <vt:lpstr>Tema</vt:lpstr>
      </vt:variant>
      <vt:variant>
        <vt:i4>1</vt:i4>
      </vt:variant>
      <vt:variant>
        <vt:lpstr>Skaidrių pavadinimai</vt:lpstr>
      </vt:variant>
      <vt:variant>
        <vt:i4>5</vt:i4>
      </vt:variant>
    </vt:vector>
  </HeadingPairs>
  <TitlesOfParts>
    <vt:vector size="8" baseType="lpstr">
      <vt:lpstr>Arial</vt:lpstr>
      <vt:lpstr>Trebuchet MS</vt:lpstr>
      <vt:lpstr>Berlin</vt:lpstr>
      <vt:lpstr>Josteinas Garderas „Kortų paslaptis“</vt:lpstr>
      <vt:lpstr>1. Pagrindinio veikėjo motina išvažiuoja į Atėnus ieškoti savęs. Tai sužinojęs berniukas ir jo tėtis išvyksta į Atėnus ieškoti dingusios motinos ir žmonos. 2.Šveicarijos kalnų kaimelyje jie apsistoja ir kažkoks liliputas berniukui įteikia lūpinę armonikėlę, o vietinis kepėjas padovanoja bandelę su miniatiūrine knygute viduje...</vt:lpstr>
      <vt:lpstr>„PowerPoint“ pateiktis</vt:lpstr>
      <vt:lpstr>Labiausiai patikęs veikėjas  Man labiausiai patiko pagrindinio veikėjo Hanso Tomo tėvas. Jis yra gero būdo, mėgsta filosofuoti ir gali oficialiai tapti filosofu, tačiau niekaip nesiryžta tai padaryti. Tėtušis renka džokerius iš kortų kaladžių ir turi jų daugiau nei šimtą! Hanso tėvas turi gerą humoro jausmą ir mėgsta pasimaivyti.</vt:lpstr>
      <vt:lpstr>Manau, kad knyga turėtų patikti visiems, nes joje yra nuotykių ir dramos elementų... Ši knyga yra įdomi, kad yra filosofiška, kas neįprasta paauglių knygoms. Knyga dar patraukli tuo, kad ji yra apie kortų paslaptį, o tai skamba daug žadančiai.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 tunevic</dc:creator>
  <cp:lastModifiedBy>ingrida.talaliene</cp:lastModifiedBy>
  <cp:revision>24</cp:revision>
  <dcterms:created xsi:type="dcterms:W3CDTF">2020-11-04T10:38:35Z</dcterms:created>
  <dcterms:modified xsi:type="dcterms:W3CDTF">2020-11-13T17:34:26Z</dcterms:modified>
</cp:coreProperties>
</file>