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8A219-5F35-4E58-A796-E15B2AC8DEE2}" v="3117" dt="2020-11-04T12:11:01.708"/>
    <p1510:client id="{D7DBF4C5-A0D8-46C6-9C72-0516E0791535}" v="302" dt="2020-11-04T10:04:33.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7" d="100"/>
          <a:sy n="87" d="100"/>
        </p:scale>
        <p:origin x="2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7F9C4E-3A41-46E7-AC5E-4DBAE9570CF5}"/>
              </a:ext>
            </a:extLst>
          </p:cNvPr>
          <p:cNvSpPr/>
          <p:nvPr/>
        </p:nvSpPr>
        <p:spPr>
          <a:xfrm>
            <a:off x="3230833" y="-40191"/>
            <a:ext cx="5993780" cy="689516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CDE1A8-441F-4A85-A07B-9FF3194B68D9}"/>
              </a:ext>
            </a:extLst>
          </p:cNvPr>
          <p:cNvSpPr/>
          <p:nvPr/>
        </p:nvSpPr>
        <p:spPr>
          <a:xfrm>
            <a:off x="5225276" y="5587690"/>
            <a:ext cx="2044389" cy="63190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D54C7B-06AC-45AF-B21C-ACA67AEDB721}"/>
              </a:ext>
            </a:extLst>
          </p:cNvPr>
          <p:cNvSpPr/>
          <p:nvPr/>
        </p:nvSpPr>
        <p:spPr>
          <a:xfrm>
            <a:off x="4230358" y="192427"/>
            <a:ext cx="4021433" cy="9161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19561" y="3704258"/>
            <a:ext cx="9144000" cy="1655762"/>
          </a:xfrm>
        </p:spPr>
        <p:txBody>
          <a:bodyPr vert="horz" lIns="91440" tIns="45720" rIns="91440" bIns="45720" rtlCol="0" anchor="t">
            <a:normAutofit/>
          </a:bodyPr>
          <a:lstStyle/>
          <a:p>
            <a:endParaRPr lang="en-US"/>
          </a:p>
          <a:p>
            <a:endParaRPr lang="en-US" dirty="0">
              <a:cs typeface="Calibri"/>
            </a:endParaRPr>
          </a:p>
        </p:txBody>
      </p:sp>
      <p:sp>
        <p:nvSpPr>
          <p:cNvPr id="4" name="TextBox 3">
            <a:extLst>
              <a:ext uri="{FF2B5EF4-FFF2-40B4-BE49-F238E27FC236}">
                <a16:creationId xmlns:a16="http://schemas.microsoft.com/office/drawing/2014/main" id="{56DE2E53-AB0D-49F9-8879-D67E89B49A16}"/>
              </a:ext>
            </a:extLst>
          </p:cNvPr>
          <p:cNvSpPr txBox="1"/>
          <p:nvPr/>
        </p:nvSpPr>
        <p:spPr>
          <a:xfrm>
            <a:off x="4314986" y="418139"/>
            <a:ext cx="45266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latin typeface="Century"/>
                <a:cs typeface="Calibri"/>
              </a:rPr>
              <a:t>Eleanor Hodgman Porter</a:t>
            </a:r>
          </a:p>
        </p:txBody>
      </p:sp>
      <p:pic>
        <p:nvPicPr>
          <p:cNvPr id="7" name="Picture 7" descr="A child posing for a picture&#10;&#10;Description automatically generated">
            <a:extLst>
              <a:ext uri="{FF2B5EF4-FFF2-40B4-BE49-F238E27FC236}">
                <a16:creationId xmlns:a16="http://schemas.microsoft.com/office/drawing/2014/main" id="{9CB7754D-EDCD-4E20-AEBC-622FBC4F3D7A}"/>
              </a:ext>
            </a:extLst>
          </p:cNvPr>
          <p:cNvPicPr>
            <a:picLocks noChangeAspect="1"/>
          </p:cNvPicPr>
          <p:nvPr/>
        </p:nvPicPr>
        <p:blipFill>
          <a:blip r:embed="rId2"/>
          <a:stretch>
            <a:fillRect/>
          </a:stretch>
        </p:blipFill>
        <p:spPr>
          <a:xfrm>
            <a:off x="4664990" y="1215916"/>
            <a:ext cx="3170664" cy="4175268"/>
          </a:xfrm>
          <a:prstGeom prst="rect">
            <a:avLst/>
          </a:prstGeom>
        </p:spPr>
      </p:pic>
      <p:sp>
        <p:nvSpPr>
          <p:cNvPr id="8" name="TextBox 7">
            <a:extLst>
              <a:ext uri="{FF2B5EF4-FFF2-40B4-BE49-F238E27FC236}">
                <a16:creationId xmlns:a16="http://schemas.microsoft.com/office/drawing/2014/main" id="{6388A683-21FC-4481-9FA4-87DA2B7FCBE7}"/>
              </a:ext>
            </a:extLst>
          </p:cNvPr>
          <p:cNvSpPr txBox="1"/>
          <p:nvPr/>
        </p:nvSpPr>
        <p:spPr>
          <a:xfrm>
            <a:off x="5450390" y="561765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latin typeface="Century"/>
                <a:cs typeface="Calibri"/>
              </a:rPr>
              <a:t>Poliana</a:t>
            </a:r>
            <a:endParaRPr lang="en-US" sz="3200" b="1" dirty="0">
              <a:latin typeface="Century"/>
              <a:cs typeface="Calibri"/>
            </a:endParaRPr>
          </a:p>
        </p:txBody>
      </p:sp>
      <p:sp>
        <p:nvSpPr>
          <p:cNvPr id="11" name="TextBox 10">
            <a:extLst>
              <a:ext uri="{FF2B5EF4-FFF2-40B4-BE49-F238E27FC236}">
                <a16:creationId xmlns:a16="http://schemas.microsoft.com/office/drawing/2014/main" id="{DD93171C-8DDF-4B95-BB82-7C901D51367E}"/>
              </a:ext>
            </a:extLst>
          </p:cNvPr>
          <p:cNvSpPr txBox="1"/>
          <p:nvPr/>
        </p:nvSpPr>
        <p:spPr>
          <a:xfrm>
            <a:off x="7672504" y="6483040"/>
            <a:ext cx="274320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Century"/>
              </a:rPr>
              <a:t>254 puslapiai</a:t>
            </a:r>
          </a:p>
        </p:txBody>
      </p:sp>
      <p:sp>
        <p:nvSpPr>
          <p:cNvPr id="13" name="Star: 5 Points 12">
            <a:extLst>
              <a:ext uri="{FF2B5EF4-FFF2-40B4-BE49-F238E27FC236}">
                <a16:creationId xmlns:a16="http://schemas.microsoft.com/office/drawing/2014/main" id="{B6F4749E-5F43-4F4A-AC3D-5E102346D4C2}"/>
              </a:ext>
            </a:extLst>
          </p:cNvPr>
          <p:cNvSpPr/>
          <p:nvPr/>
        </p:nvSpPr>
        <p:spPr>
          <a:xfrm rot="900000">
            <a:off x="3711730" y="1602291"/>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3695B95-BC86-47B7-B43C-76B5434C085A}"/>
              </a:ext>
            </a:extLst>
          </p:cNvPr>
          <p:cNvSpPr/>
          <p:nvPr/>
        </p:nvSpPr>
        <p:spPr>
          <a:xfrm rot="-780000">
            <a:off x="3953339" y="3070534"/>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Star: 5 Points 14">
            <a:extLst>
              <a:ext uri="{FF2B5EF4-FFF2-40B4-BE49-F238E27FC236}">
                <a16:creationId xmlns:a16="http://schemas.microsoft.com/office/drawing/2014/main" id="{1C932526-B413-47A6-8F6A-AA12EF140A26}"/>
              </a:ext>
            </a:extLst>
          </p:cNvPr>
          <p:cNvSpPr/>
          <p:nvPr/>
        </p:nvSpPr>
        <p:spPr>
          <a:xfrm rot="-600000">
            <a:off x="8423120" y="3776778"/>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8782287-667C-45F1-A41F-46DF8B47FBFC}"/>
              </a:ext>
            </a:extLst>
          </p:cNvPr>
          <p:cNvSpPr/>
          <p:nvPr/>
        </p:nvSpPr>
        <p:spPr>
          <a:xfrm rot="900000">
            <a:off x="5486631" y="640660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FFD77A32-9A6C-4561-A755-BB5856385CE6}"/>
              </a:ext>
            </a:extLst>
          </p:cNvPr>
          <p:cNvSpPr/>
          <p:nvPr/>
        </p:nvSpPr>
        <p:spPr>
          <a:xfrm rot="-900000">
            <a:off x="3711730" y="565389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97278DF8-1E53-4D00-AA2B-61681444A69D}"/>
              </a:ext>
            </a:extLst>
          </p:cNvPr>
          <p:cNvSpPr/>
          <p:nvPr/>
        </p:nvSpPr>
        <p:spPr>
          <a:xfrm rot="900000">
            <a:off x="8218681" y="175097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91C5E22A-0BED-4C66-A8E9-8F5F62A90C7B}"/>
              </a:ext>
            </a:extLst>
          </p:cNvPr>
          <p:cNvSpPr/>
          <p:nvPr/>
        </p:nvSpPr>
        <p:spPr>
          <a:xfrm rot="540000">
            <a:off x="7856266" y="560743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53C7CB01-4B34-4C38-BA41-36092E765417}"/>
              </a:ext>
            </a:extLst>
          </p:cNvPr>
          <p:cNvSpPr/>
          <p:nvPr/>
        </p:nvSpPr>
        <p:spPr>
          <a:xfrm rot="900000">
            <a:off x="3665265" y="17121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74D94F8E-D7F8-4A4F-B3BC-D7BEBA2CE9FF}"/>
              </a:ext>
            </a:extLst>
          </p:cNvPr>
          <p:cNvSpPr/>
          <p:nvPr/>
        </p:nvSpPr>
        <p:spPr>
          <a:xfrm rot="900000">
            <a:off x="8060705" y="3182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376D2-A5F4-4C56-97B1-1E0231006573}"/>
              </a:ext>
            </a:extLst>
          </p:cNvPr>
          <p:cNvSpPr/>
          <p:nvPr/>
        </p:nvSpPr>
        <p:spPr>
          <a:xfrm>
            <a:off x="9225775" y="-39029"/>
            <a:ext cx="3233852" cy="689516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F3C2D1-9D00-4CA4-941B-F68FC99BCB3F}"/>
              </a:ext>
            </a:extLst>
          </p:cNvPr>
          <p:cNvSpPr/>
          <p:nvPr/>
        </p:nvSpPr>
        <p:spPr>
          <a:xfrm>
            <a:off x="-1859" y="-39029"/>
            <a:ext cx="3233852" cy="689516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62D4D437-2B3C-4E3E-9309-70670DB14963}"/>
              </a:ext>
            </a:extLst>
          </p:cNvPr>
          <p:cNvSpPr/>
          <p:nvPr/>
        </p:nvSpPr>
        <p:spPr>
          <a:xfrm rot="-600000">
            <a:off x="10346705" y="81241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57561F22-9F58-4EBE-8E72-CE316DACBA6F}"/>
              </a:ext>
            </a:extLst>
          </p:cNvPr>
          <p:cNvSpPr/>
          <p:nvPr/>
        </p:nvSpPr>
        <p:spPr>
          <a:xfrm rot="-600000">
            <a:off x="1574411" y="1713804"/>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3461B445-5C5C-448F-BA60-8B788655426C}"/>
              </a:ext>
            </a:extLst>
          </p:cNvPr>
          <p:cNvSpPr/>
          <p:nvPr/>
        </p:nvSpPr>
        <p:spPr>
          <a:xfrm rot="-600000">
            <a:off x="11461827" y="389758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EA1585BC-6C55-4455-933F-B13216A545F8}"/>
              </a:ext>
            </a:extLst>
          </p:cNvPr>
          <p:cNvSpPr/>
          <p:nvPr/>
        </p:nvSpPr>
        <p:spPr>
          <a:xfrm rot="-600000">
            <a:off x="9854194" y="260589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34A239F6-8B59-4D0D-94DB-B1583C91C22F}"/>
              </a:ext>
            </a:extLst>
          </p:cNvPr>
          <p:cNvSpPr/>
          <p:nvPr/>
        </p:nvSpPr>
        <p:spPr>
          <a:xfrm rot="-600000">
            <a:off x="2512975" y="295902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id="{62948B77-8061-4A0C-8A9E-5903E7AFD789}"/>
              </a:ext>
            </a:extLst>
          </p:cNvPr>
          <p:cNvSpPr/>
          <p:nvPr/>
        </p:nvSpPr>
        <p:spPr>
          <a:xfrm rot="-600000">
            <a:off x="9770558" y="5570265"/>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305D39D0-4AAA-48BD-928B-DC9C60D7BB78}"/>
              </a:ext>
            </a:extLst>
          </p:cNvPr>
          <p:cNvSpPr/>
          <p:nvPr/>
        </p:nvSpPr>
        <p:spPr>
          <a:xfrm rot="-600000">
            <a:off x="607974" y="360021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401B6760-4940-43A8-8A51-E4A9B2715E48}"/>
              </a:ext>
            </a:extLst>
          </p:cNvPr>
          <p:cNvSpPr/>
          <p:nvPr/>
        </p:nvSpPr>
        <p:spPr>
          <a:xfrm rot="-600000">
            <a:off x="635851" y="55221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503A66FA-CB4B-44E1-9397-99730BAE3724}"/>
              </a:ext>
            </a:extLst>
          </p:cNvPr>
          <p:cNvSpPr/>
          <p:nvPr/>
        </p:nvSpPr>
        <p:spPr>
          <a:xfrm rot="-600000">
            <a:off x="1992583" y="538441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B4EDCD-90FA-43A7-95FE-48DE5D97E84E}"/>
              </a:ext>
            </a:extLst>
          </p:cNvPr>
          <p:cNvSpPr txBox="1"/>
          <p:nvPr/>
        </p:nvSpPr>
        <p:spPr>
          <a:xfrm>
            <a:off x="614737" y="1051387"/>
            <a:ext cx="274319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i="1" dirty="0" err="1">
                <a:latin typeface="Century"/>
                <a:cs typeface="Calibri"/>
              </a:rPr>
              <a:t>Darbą</a:t>
            </a:r>
            <a:r>
              <a:rPr lang="en-US" sz="1500" b="1" i="1" dirty="0">
                <a:latin typeface="Century"/>
                <a:cs typeface="Calibri"/>
              </a:rPr>
              <a:t> </a:t>
            </a:r>
            <a:r>
              <a:rPr lang="en-US" sz="1500" b="1" i="1" dirty="0" err="1">
                <a:latin typeface="Century"/>
                <a:cs typeface="Calibri"/>
              </a:rPr>
              <a:t>atliko</a:t>
            </a:r>
            <a:r>
              <a:rPr lang="en-US" sz="1500" b="1" i="1" dirty="0">
                <a:latin typeface="Century"/>
                <a:cs typeface="Calibri"/>
              </a:rPr>
              <a:t>:</a:t>
            </a:r>
          </a:p>
        </p:txBody>
      </p:sp>
      <p:sp>
        <p:nvSpPr>
          <p:cNvPr id="5" name="TextBox 4">
            <a:extLst>
              <a:ext uri="{FF2B5EF4-FFF2-40B4-BE49-F238E27FC236}">
                <a16:creationId xmlns:a16="http://schemas.microsoft.com/office/drawing/2014/main" id="{AA9E60F8-8EF5-4EC2-800A-5D3CE20528B8}"/>
              </a:ext>
            </a:extLst>
          </p:cNvPr>
          <p:cNvSpPr txBox="1"/>
          <p:nvPr/>
        </p:nvSpPr>
        <p:spPr>
          <a:xfrm>
            <a:off x="886039" y="1365498"/>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a:rPr>
              <a:t>Andrius D</a:t>
            </a:r>
            <a:r>
              <a:rPr lang="lt-LT" sz="1600" b="1" i="1" dirty="0">
                <a:latin typeface="Century"/>
              </a:rPr>
              <a:t>.</a:t>
            </a:r>
            <a:endParaRPr lang="en-US" sz="1600" b="1" i="1" dirty="0">
              <a:latin typeface="Century"/>
            </a:endParaRPr>
          </a:p>
        </p:txBody>
      </p:sp>
    </p:spTree>
    <p:extLst>
      <p:ext uri="{BB962C8B-B14F-4D97-AF65-F5344CB8AC3E}">
        <p14:creationId xmlns:p14="http://schemas.microsoft.com/office/powerpoint/2010/main" val="109857222"/>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2118FF-5E8C-45E4-8DB9-9D9FD8B17DC9}"/>
              </a:ext>
            </a:extLst>
          </p:cNvPr>
          <p:cNvSpPr/>
          <p:nvPr/>
        </p:nvSpPr>
        <p:spPr>
          <a:xfrm>
            <a:off x="-2890" y="1391"/>
            <a:ext cx="12191999" cy="685799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cs typeface="Calibri"/>
            </a:endParaRPr>
          </a:p>
        </p:txBody>
      </p:sp>
      <p:sp>
        <p:nvSpPr>
          <p:cNvPr id="7" name="Flowchart: Process 6">
            <a:extLst>
              <a:ext uri="{FF2B5EF4-FFF2-40B4-BE49-F238E27FC236}">
                <a16:creationId xmlns:a16="http://schemas.microsoft.com/office/drawing/2014/main" id="{1C1F5B9B-DEEE-4CDD-9D29-863680EDB9A2}"/>
              </a:ext>
            </a:extLst>
          </p:cNvPr>
          <p:cNvSpPr/>
          <p:nvPr/>
        </p:nvSpPr>
        <p:spPr>
          <a:xfrm>
            <a:off x="396305" y="1715865"/>
            <a:ext cx="3715819" cy="1626741"/>
          </a:xfrm>
          <a:prstGeom prst="flowChartProcess">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241D42-C574-4E68-8525-2DC6FAF86694}"/>
              </a:ext>
            </a:extLst>
          </p:cNvPr>
          <p:cNvSpPr/>
          <p:nvPr/>
        </p:nvSpPr>
        <p:spPr>
          <a:xfrm>
            <a:off x="4110493" y="115371"/>
            <a:ext cx="4184106" cy="9589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9F319-925A-4BEC-805A-FED53DA4ACF5}"/>
              </a:ext>
            </a:extLst>
          </p:cNvPr>
          <p:cNvSpPr>
            <a:spLocks noGrp="1"/>
          </p:cNvSpPr>
          <p:nvPr>
            <p:ph type="title"/>
          </p:nvPr>
        </p:nvSpPr>
        <p:spPr>
          <a:xfrm>
            <a:off x="4151618" y="-105773"/>
            <a:ext cx="4659330" cy="1325563"/>
          </a:xfrm>
        </p:spPr>
        <p:txBody>
          <a:bodyPr>
            <a:normAutofit/>
          </a:bodyPr>
          <a:lstStyle/>
          <a:p>
            <a:r>
              <a:rPr lang="lt-LT" sz="1800" b="1" i="1" dirty="0">
                <a:latin typeface="Century"/>
                <a:cs typeface="Calibri Light"/>
              </a:rPr>
              <a:t>Knygos tema, problemos ir vertybės</a:t>
            </a:r>
          </a:p>
        </p:txBody>
      </p:sp>
      <p:sp>
        <p:nvSpPr>
          <p:cNvPr id="3" name="Content Placeholder 2">
            <a:extLst>
              <a:ext uri="{FF2B5EF4-FFF2-40B4-BE49-F238E27FC236}">
                <a16:creationId xmlns:a16="http://schemas.microsoft.com/office/drawing/2014/main" id="{3F3DC3FC-4789-4E9D-909D-57928179CC3B}"/>
              </a:ext>
            </a:extLst>
          </p:cNvPr>
          <p:cNvSpPr>
            <a:spLocks noGrp="1"/>
          </p:cNvSpPr>
          <p:nvPr>
            <p:ph idx="1"/>
          </p:nvPr>
        </p:nvSpPr>
        <p:spPr>
          <a:xfrm>
            <a:off x="1066516" y="1251984"/>
            <a:ext cx="2686958" cy="550410"/>
          </a:xfrm>
        </p:spPr>
        <p:txBody>
          <a:bodyPr vert="horz" lIns="91440" tIns="45720" rIns="91440" bIns="45720" rtlCol="0" anchor="t">
            <a:normAutofit/>
          </a:bodyPr>
          <a:lstStyle/>
          <a:p>
            <a:pPr marL="0" indent="0">
              <a:buNone/>
            </a:pPr>
            <a:r>
              <a:rPr lang="lt-LT" sz="2500" b="1" i="1" dirty="0">
                <a:latin typeface="Century"/>
                <a:cs typeface="Calibri"/>
              </a:rPr>
              <a:t>Knygos tema:</a:t>
            </a:r>
            <a:endParaRPr lang="lt-LT" sz="2500" b="1" i="1" dirty="0">
              <a:latin typeface="Century"/>
            </a:endParaRPr>
          </a:p>
        </p:txBody>
      </p:sp>
      <p:sp>
        <p:nvSpPr>
          <p:cNvPr id="8" name="TextBox 7">
            <a:extLst>
              <a:ext uri="{FF2B5EF4-FFF2-40B4-BE49-F238E27FC236}">
                <a16:creationId xmlns:a16="http://schemas.microsoft.com/office/drawing/2014/main" id="{8E9613BD-AB81-48A1-AB79-CFD2039F739E}"/>
              </a:ext>
            </a:extLst>
          </p:cNvPr>
          <p:cNvSpPr txBox="1"/>
          <p:nvPr/>
        </p:nvSpPr>
        <p:spPr>
          <a:xfrm>
            <a:off x="692660" y="1808037"/>
            <a:ext cx="318769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latin typeface="Times New Roman"/>
                <a:cs typeface="Times New Roman"/>
              </a:rPr>
              <a:t>Knyga apie dvylikametę mergaitę Polianą, kuri neturi tėvų, tačiau moka džiaugtis savo gyvenimu. Ji nepasiduoda ir drąsiai žiūri į ateitį.</a:t>
            </a:r>
          </a:p>
        </p:txBody>
      </p:sp>
      <p:pic>
        <p:nvPicPr>
          <p:cNvPr id="10" name="Picture 10" descr="A picture containing person, child, little, small&#10;&#10;Description automatically generated">
            <a:extLst>
              <a:ext uri="{FF2B5EF4-FFF2-40B4-BE49-F238E27FC236}">
                <a16:creationId xmlns:a16="http://schemas.microsoft.com/office/drawing/2014/main" id="{A2A26371-F417-443C-9F96-844EC24051B1}"/>
              </a:ext>
            </a:extLst>
          </p:cNvPr>
          <p:cNvPicPr>
            <a:picLocks noChangeAspect="1"/>
          </p:cNvPicPr>
          <p:nvPr/>
        </p:nvPicPr>
        <p:blipFill>
          <a:blip r:embed="rId2"/>
          <a:stretch>
            <a:fillRect/>
          </a:stretch>
        </p:blipFill>
        <p:spPr>
          <a:xfrm>
            <a:off x="9082355" y="3104129"/>
            <a:ext cx="2743200" cy="3560755"/>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42D83205-A15E-4073-93B5-8A87DF76E71D}"/>
              </a:ext>
            </a:extLst>
          </p:cNvPr>
          <p:cNvSpPr txBox="1"/>
          <p:nvPr/>
        </p:nvSpPr>
        <p:spPr>
          <a:xfrm>
            <a:off x="1288978" y="3540731"/>
            <a:ext cx="274319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t-LT" sz="2500" b="1" i="1" dirty="0">
                <a:latin typeface="Century"/>
                <a:cs typeface="Calibri"/>
              </a:rPr>
              <a:t>Problemos:</a:t>
            </a:r>
          </a:p>
        </p:txBody>
      </p:sp>
      <p:sp>
        <p:nvSpPr>
          <p:cNvPr id="12" name="Flowchart: Process 11">
            <a:extLst>
              <a:ext uri="{FF2B5EF4-FFF2-40B4-BE49-F238E27FC236}">
                <a16:creationId xmlns:a16="http://schemas.microsoft.com/office/drawing/2014/main" id="{A8DB578F-7E03-4E0B-AD84-169ED7CADC85}"/>
              </a:ext>
            </a:extLst>
          </p:cNvPr>
          <p:cNvSpPr/>
          <p:nvPr/>
        </p:nvSpPr>
        <p:spPr>
          <a:xfrm>
            <a:off x="653158" y="4010426"/>
            <a:ext cx="3715819" cy="1626741"/>
          </a:xfrm>
          <a:prstGeom prst="flowChartProcess">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9F8C46-A6D6-4CE7-835B-6F88C86C6505}"/>
              </a:ext>
            </a:extLst>
          </p:cNvPr>
          <p:cNvSpPr txBox="1"/>
          <p:nvPr/>
        </p:nvSpPr>
        <p:spPr>
          <a:xfrm>
            <a:off x="5883988" y="1286302"/>
            <a:ext cx="274319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t-LT" sz="2500" b="1" i="1" dirty="0">
                <a:latin typeface="Century"/>
              </a:rPr>
              <a:t>Vertybės:</a:t>
            </a:r>
            <a:endParaRPr lang="lt-LT" sz="2500" b="1" i="1" dirty="0">
              <a:latin typeface="Century"/>
              <a:cs typeface="Calibri"/>
            </a:endParaRPr>
          </a:p>
        </p:txBody>
      </p:sp>
      <p:sp>
        <p:nvSpPr>
          <p:cNvPr id="14" name="Flowchart: Process 13">
            <a:extLst>
              <a:ext uri="{FF2B5EF4-FFF2-40B4-BE49-F238E27FC236}">
                <a16:creationId xmlns:a16="http://schemas.microsoft.com/office/drawing/2014/main" id="{223ADB6D-C9DE-4B08-9973-382EAA8C9B13}"/>
              </a:ext>
            </a:extLst>
          </p:cNvPr>
          <p:cNvSpPr/>
          <p:nvPr/>
        </p:nvSpPr>
        <p:spPr>
          <a:xfrm>
            <a:off x="4993990" y="1801483"/>
            <a:ext cx="3715819" cy="1626741"/>
          </a:xfrm>
          <a:prstGeom prst="flowChartProcess">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5CE2AD11-29A5-47F8-B54E-2AE205E631F5}"/>
              </a:ext>
            </a:extLst>
          </p:cNvPr>
          <p:cNvSpPr/>
          <p:nvPr/>
        </p:nvSpPr>
        <p:spPr>
          <a:xfrm rot="21000000">
            <a:off x="6400031" y="522789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2EBF8529-A6B1-474B-B00B-54CB5A88EDFE}"/>
              </a:ext>
            </a:extLst>
          </p:cNvPr>
          <p:cNvSpPr/>
          <p:nvPr/>
        </p:nvSpPr>
        <p:spPr>
          <a:xfrm rot="21000000">
            <a:off x="10090166" y="113535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8633D069-2CD4-44C7-9F36-5EC2E07FFC82}"/>
              </a:ext>
            </a:extLst>
          </p:cNvPr>
          <p:cNvSpPr/>
          <p:nvPr/>
        </p:nvSpPr>
        <p:spPr>
          <a:xfrm rot="21000000">
            <a:off x="2538661" y="57884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4E7DC18E-5102-4644-A18A-A16ED041A631}"/>
              </a:ext>
            </a:extLst>
          </p:cNvPr>
          <p:cNvSpPr/>
          <p:nvPr/>
        </p:nvSpPr>
        <p:spPr>
          <a:xfrm rot="21000000">
            <a:off x="423896" y="611832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BEB941B6-23C8-4B88-82A9-DBAF130D16EC}"/>
              </a:ext>
            </a:extLst>
          </p:cNvPr>
          <p:cNvSpPr/>
          <p:nvPr/>
        </p:nvSpPr>
        <p:spPr>
          <a:xfrm rot="21000000">
            <a:off x="4336638" y="264223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87CD42A9-3163-47ED-8911-E66AA32658B8}"/>
              </a:ext>
            </a:extLst>
          </p:cNvPr>
          <p:cNvSpPr/>
          <p:nvPr/>
        </p:nvSpPr>
        <p:spPr>
          <a:xfrm rot="21000000">
            <a:off x="7889784" y="409773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B1506B80-9A21-4399-A4AF-884D0C519DE3}"/>
              </a:ext>
            </a:extLst>
          </p:cNvPr>
          <p:cNvSpPr/>
          <p:nvPr/>
        </p:nvSpPr>
        <p:spPr>
          <a:xfrm rot="21000000">
            <a:off x="1023223" y="3455605"/>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27B90C4C-4D8B-4D0E-9930-1CEE29C6E82A}"/>
              </a:ext>
            </a:extLst>
          </p:cNvPr>
          <p:cNvSpPr/>
          <p:nvPr/>
        </p:nvSpPr>
        <p:spPr>
          <a:xfrm rot="21000000">
            <a:off x="11494301" y="2556615"/>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0552A584-F8FE-4724-8DCE-6C483F3E8342}"/>
              </a:ext>
            </a:extLst>
          </p:cNvPr>
          <p:cNvSpPr/>
          <p:nvPr/>
        </p:nvSpPr>
        <p:spPr>
          <a:xfrm rot="21000000">
            <a:off x="8146638" y="2232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26E71490-49AE-42DF-A1B6-D7A574BB747C}"/>
              </a:ext>
            </a:extLst>
          </p:cNvPr>
          <p:cNvSpPr/>
          <p:nvPr/>
        </p:nvSpPr>
        <p:spPr>
          <a:xfrm rot="21000000">
            <a:off x="5620908" y="127234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403A15C4-E7D3-460C-9418-281E7F460A9C}"/>
              </a:ext>
            </a:extLst>
          </p:cNvPr>
          <p:cNvSpPr/>
          <p:nvPr/>
        </p:nvSpPr>
        <p:spPr>
          <a:xfrm rot="21000000">
            <a:off x="244099" y="6513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6B1FEE64-95C3-4F29-A8C9-3708511E8F71}"/>
              </a:ext>
            </a:extLst>
          </p:cNvPr>
          <p:cNvSpPr/>
          <p:nvPr/>
        </p:nvSpPr>
        <p:spPr>
          <a:xfrm rot="21000000">
            <a:off x="3600323" y="581866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14EFB7EC-52FC-428D-8705-5A1598062A06}"/>
              </a:ext>
            </a:extLst>
          </p:cNvPr>
          <p:cNvSpPr/>
          <p:nvPr/>
        </p:nvSpPr>
        <p:spPr>
          <a:xfrm rot="21000000">
            <a:off x="4953087" y="3806638"/>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74F970A-1C5F-4C5A-8604-F668F2B7DEBB}"/>
              </a:ext>
            </a:extLst>
          </p:cNvPr>
          <p:cNvSpPr txBox="1"/>
          <p:nvPr/>
        </p:nvSpPr>
        <p:spPr>
          <a:xfrm>
            <a:off x="751114" y="4125686"/>
            <a:ext cx="356869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i="1" u="sng" dirty="0">
                <a:solidFill>
                  <a:srgbClr val="FF0000"/>
                </a:solidFill>
                <a:latin typeface="Times New Roman"/>
                <a:cs typeface="Calibri"/>
              </a:rPr>
              <a:t>1.</a:t>
            </a:r>
            <a:r>
              <a:rPr lang="lt-LT" dirty="0">
                <a:latin typeface="Times New Roman"/>
                <a:cs typeface="Calibri"/>
              </a:rPr>
              <a:t> Mergaitė neturi tėvų, dėl to jai kartais būna liūdna.</a:t>
            </a:r>
          </a:p>
          <a:p>
            <a:r>
              <a:rPr lang="lt-LT" b="1" i="1" u="sng" dirty="0">
                <a:solidFill>
                  <a:srgbClr val="FF0000"/>
                </a:solidFill>
                <a:latin typeface="Times New Roman"/>
                <a:cs typeface="Calibri"/>
              </a:rPr>
              <a:t>2.</a:t>
            </a:r>
            <a:r>
              <a:rPr lang="lt-LT" dirty="0">
                <a:latin typeface="Times New Roman"/>
                <a:cs typeface="Calibri"/>
              </a:rPr>
              <a:t> Polianą partrenkia mašina ir ją paguldo į ligoninę. Ten ji gydoma ir mokosi vaikščioti.</a:t>
            </a:r>
          </a:p>
        </p:txBody>
      </p:sp>
      <p:sp>
        <p:nvSpPr>
          <p:cNvPr id="42" name="TextBox 41">
            <a:extLst>
              <a:ext uri="{FF2B5EF4-FFF2-40B4-BE49-F238E27FC236}">
                <a16:creationId xmlns:a16="http://schemas.microsoft.com/office/drawing/2014/main" id="{2D8D7080-621E-4575-938F-F2545EBA6C91}"/>
              </a:ext>
            </a:extLst>
          </p:cNvPr>
          <p:cNvSpPr txBox="1"/>
          <p:nvPr/>
        </p:nvSpPr>
        <p:spPr>
          <a:xfrm>
            <a:off x="5112204" y="2036989"/>
            <a:ext cx="32330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b="1" i="1" u="sng" dirty="0">
                <a:solidFill>
                  <a:srgbClr val="FF0000"/>
                </a:solidFill>
                <a:latin typeface="Times New Roman"/>
                <a:cs typeface="Times New Roman"/>
              </a:rPr>
              <a:t>1.</a:t>
            </a:r>
            <a:r>
              <a:rPr lang="lt-LT" sz="2000" dirty="0">
                <a:latin typeface="Times New Roman"/>
                <a:cs typeface="Times New Roman"/>
              </a:rPr>
              <a:t> Sveikata.</a:t>
            </a:r>
          </a:p>
          <a:p>
            <a:r>
              <a:rPr lang="lt-LT" sz="2000" b="1" i="1" u="sng" dirty="0">
                <a:solidFill>
                  <a:srgbClr val="FF0000"/>
                </a:solidFill>
                <a:latin typeface="Times New Roman"/>
                <a:cs typeface="Calibri"/>
              </a:rPr>
              <a:t>2.</a:t>
            </a:r>
            <a:r>
              <a:rPr lang="lt-LT" sz="2000" dirty="0">
                <a:latin typeface="Times New Roman"/>
                <a:cs typeface="Calibri"/>
              </a:rPr>
              <a:t> Bendravimas.</a:t>
            </a:r>
          </a:p>
          <a:p>
            <a:r>
              <a:rPr lang="lt-LT" sz="2000" b="1" i="1" u="sng" dirty="0">
                <a:solidFill>
                  <a:srgbClr val="FF0000"/>
                </a:solidFill>
                <a:latin typeface="Times New Roman"/>
                <a:cs typeface="Calibri"/>
              </a:rPr>
              <a:t>3.</a:t>
            </a:r>
            <a:r>
              <a:rPr lang="lt-LT" sz="2000" dirty="0">
                <a:latin typeface="Times New Roman"/>
                <a:cs typeface="Calibri"/>
              </a:rPr>
              <a:t> Žinios, mokslas.</a:t>
            </a:r>
          </a:p>
        </p:txBody>
      </p:sp>
      <p:sp>
        <p:nvSpPr>
          <p:cNvPr id="43" name="Star: 5 Points 42">
            <a:extLst>
              <a:ext uri="{FF2B5EF4-FFF2-40B4-BE49-F238E27FC236}">
                <a16:creationId xmlns:a16="http://schemas.microsoft.com/office/drawing/2014/main" id="{2CC97712-3D7E-4D2D-B962-7BE388016713}"/>
              </a:ext>
            </a:extLst>
          </p:cNvPr>
          <p:cNvSpPr/>
          <p:nvPr/>
        </p:nvSpPr>
        <p:spPr>
          <a:xfrm rot="660000">
            <a:off x="7894880" y="212414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A900254B-0AAD-4131-B4D2-D5270127ACA9}"/>
              </a:ext>
            </a:extLst>
          </p:cNvPr>
          <p:cNvSpPr/>
          <p:nvPr/>
        </p:nvSpPr>
        <p:spPr>
          <a:xfrm rot="-600000">
            <a:off x="7368737" y="294964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635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FDAB5A-F9F8-46DC-8FCB-FF3FF09FE200}"/>
              </a:ext>
            </a:extLst>
          </p:cNvPr>
          <p:cNvSpPr/>
          <p:nvPr/>
        </p:nvSpPr>
        <p:spPr>
          <a:xfrm>
            <a:off x="-3424" y="857"/>
            <a:ext cx="12191998" cy="673813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E30FB-3862-4E71-9F73-0603B03DDD14}"/>
              </a:ext>
            </a:extLst>
          </p:cNvPr>
          <p:cNvSpPr/>
          <p:nvPr/>
        </p:nvSpPr>
        <p:spPr>
          <a:xfrm>
            <a:off x="1161972" y="1666076"/>
            <a:ext cx="6076263" cy="42038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37F49F-77B2-4DF3-876F-CDE18CCB185B}"/>
              </a:ext>
            </a:extLst>
          </p:cNvPr>
          <p:cNvSpPr/>
          <p:nvPr/>
        </p:nvSpPr>
        <p:spPr>
          <a:xfrm>
            <a:off x="4110493" y="115371"/>
            <a:ext cx="4184106" cy="9589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824523-D24D-40C0-AF76-233E244E4F4B}"/>
              </a:ext>
            </a:extLst>
          </p:cNvPr>
          <p:cNvSpPr>
            <a:spLocks noGrp="1"/>
          </p:cNvSpPr>
          <p:nvPr>
            <p:ph idx="1"/>
          </p:nvPr>
        </p:nvSpPr>
        <p:spPr>
          <a:xfrm>
            <a:off x="3047144" y="1645828"/>
            <a:ext cx="6080589" cy="4231473"/>
          </a:xfrm>
        </p:spPr>
        <p:txBody>
          <a:bodyPr vert="horz" lIns="91440" tIns="45720" rIns="91440" bIns="45720" rtlCol="0" anchor="t">
            <a:normAutofit/>
          </a:bodyPr>
          <a:lstStyle/>
          <a:p>
            <a:pPr marL="0" indent="0">
              <a:buNone/>
            </a:pPr>
            <a:r>
              <a:rPr lang="en-US" sz="2000" dirty="0">
                <a:latin typeface="Times New Roman"/>
                <a:cs typeface="Times New Roman"/>
              </a:rPr>
              <a:t>  </a:t>
            </a:r>
            <a:endParaRPr lang="en-US" dirty="0"/>
          </a:p>
        </p:txBody>
      </p:sp>
      <p:sp>
        <p:nvSpPr>
          <p:cNvPr id="2" name="Title 1">
            <a:extLst>
              <a:ext uri="{FF2B5EF4-FFF2-40B4-BE49-F238E27FC236}">
                <a16:creationId xmlns:a16="http://schemas.microsoft.com/office/drawing/2014/main" id="{1AF1F8C6-9B67-479D-8B92-74BC054775A7}"/>
              </a:ext>
            </a:extLst>
          </p:cNvPr>
          <p:cNvSpPr>
            <a:spLocks noGrp="1"/>
          </p:cNvSpPr>
          <p:nvPr>
            <p:ph type="title"/>
          </p:nvPr>
        </p:nvSpPr>
        <p:spPr>
          <a:xfrm>
            <a:off x="4434155" y="-97212"/>
            <a:ext cx="10515600" cy="1325563"/>
          </a:xfrm>
        </p:spPr>
        <p:txBody>
          <a:bodyPr/>
          <a:lstStyle/>
          <a:p>
            <a:r>
              <a:rPr lang="lt-LT" sz="2800" b="1" i="1" dirty="0">
                <a:latin typeface="Century"/>
                <a:cs typeface="Calibri Light"/>
              </a:rPr>
              <a:t>Knygos aprašymas</a:t>
            </a:r>
            <a:endParaRPr lang="lt-LT" sz="2800" b="1" i="1" dirty="0">
              <a:latin typeface="Century"/>
            </a:endParaRPr>
          </a:p>
        </p:txBody>
      </p:sp>
      <p:sp>
        <p:nvSpPr>
          <p:cNvPr id="11" name="Star: 5 Points 10">
            <a:extLst>
              <a:ext uri="{FF2B5EF4-FFF2-40B4-BE49-F238E27FC236}">
                <a16:creationId xmlns:a16="http://schemas.microsoft.com/office/drawing/2014/main" id="{5F9C04E5-AD46-4C4E-88ED-817FEF8FB971}"/>
              </a:ext>
            </a:extLst>
          </p:cNvPr>
          <p:cNvSpPr/>
          <p:nvPr/>
        </p:nvSpPr>
        <p:spPr>
          <a:xfrm rot="21000000">
            <a:off x="675422" y="64357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F2F8DE1D-54A2-4A20-B282-465AA059DF9D}"/>
              </a:ext>
            </a:extLst>
          </p:cNvPr>
          <p:cNvSpPr/>
          <p:nvPr/>
        </p:nvSpPr>
        <p:spPr>
          <a:xfrm rot="21000000">
            <a:off x="11273216" y="2491215"/>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22FF1AE5-EC31-414A-BE22-738693DEEFC4}"/>
              </a:ext>
            </a:extLst>
          </p:cNvPr>
          <p:cNvSpPr/>
          <p:nvPr/>
        </p:nvSpPr>
        <p:spPr>
          <a:xfrm rot="21000000">
            <a:off x="2512784" y="81995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22F19ED2-52F7-41EF-A0DE-AC46994F03E9}"/>
              </a:ext>
            </a:extLst>
          </p:cNvPr>
          <p:cNvSpPr/>
          <p:nvPr/>
        </p:nvSpPr>
        <p:spPr>
          <a:xfrm rot="21000000">
            <a:off x="550420" y="3523768"/>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09B0D8D3-F8D3-4692-8B92-EB090221373B}"/>
              </a:ext>
            </a:extLst>
          </p:cNvPr>
          <p:cNvSpPr/>
          <p:nvPr/>
        </p:nvSpPr>
        <p:spPr>
          <a:xfrm rot="21000000">
            <a:off x="10060865" y="6082034"/>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173E3A0-E0DD-4C60-8772-996FD3033956}"/>
              </a:ext>
            </a:extLst>
          </p:cNvPr>
          <p:cNvSpPr/>
          <p:nvPr/>
        </p:nvSpPr>
        <p:spPr>
          <a:xfrm rot="21000000">
            <a:off x="4767962" y="590052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B45586B0-DE96-4429-9CCD-301112059600}"/>
              </a:ext>
            </a:extLst>
          </p:cNvPr>
          <p:cNvSpPr/>
          <p:nvPr/>
        </p:nvSpPr>
        <p:spPr>
          <a:xfrm rot="21000000">
            <a:off x="11341710" y="410698"/>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ECCD9806-1BF0-4492-97A7-58B213A4A9B1}"/>
              </a:ext>
            </a:extLst>
          </p:cNvPr>
          <p:cNvSpPr/>
          <p:nvPr/>
        </p:nvSpPr>
        <p:spPr>
          <a:xfrm rot="21000000">
            <a:off x="9507773" y="184736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A894C930-8765-4EB0-A64C-A4B2A2F276A9}"/>
              </a:ext>
            </a:extLst>
          </p:cNvPr>
          <p:cNvSpPr/>
          <p:nvPr/>
        </p:nvSpPr>
        <p:spPr>
          <a:xfrm rot="21000000">
            <a:off x="7859240" y="3523564"/>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4236C48F-5308-43A3-84E0-A8455FC87254}"/>
              </a:ext>
            </a:extLst>
          </p:cNvPr>
          <p:cNvSpPr/>
          <p:nvPr/>
        </p:nvSpPr>
        <p:spPr>
          <a:xfrm rot="21000000">
            <a:off x="11337795" y="583404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AD95033C-9BC3-4308-8B16-52378A70BA0A}"/>
              </a:ext>
            </a:extLst>
          </p:cNvPr>
          <p:cNvSpPr/>
          <p:nvPr/>
        </p:nvSpPr>
        <p:spPr>
          <a:xfrm rot="21000000">
            <a:off x="8313158" y="549924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id="{105EF090-29CC-438A-9372-9948A7BDD70A}"/>
              </a:ext>
            </a:extLst>
          </p:cNvPr>
          <p:cNvSpPr/>
          <p:nvPr/>
        </p:nvSpPr>
        <p:spPr>
          <a:xfrm rot="21000000">
            <a:off x="8732074" y="26686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343E0883-340A-44D2-ABE7-CE3CA723FA9A}"/>
              </a:ext>
            </a:extLst>
          </p:cNvPr>
          <p:cNvSpPr/>
          <p:nvPr/>
        </p:nvSpPr>
        <p:spPr>
          <a:xfrm rot="21000000">
            <a:off x="9802299" y="393130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393EEBC8-CA6D-4285-85C5-E8481648E51A}"/>
              </a:ext>
            </a:extLst>
          </p:cNvPr>
          <p:cNvSpPr/>
          <p:nvPr/>
        </p:nvSpPr>
        <p:spPr>
          <a:xfrm rot="21000000">
            <a:off x="7679482" y="155959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A06AC456-375A-4310-AFE9-BFBB79FEDDC3}"/>
              </a:ext>
            </a:extLst>
          </p:cNvPr>
          <p:cNvSpPr/>
          <p:nvPr/>
        </p:nvSpPr>
        <p:spPr>
          <a:xfrm rot="21000000">
            <a:off x="374047" y="605292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8380001-E2D8-478F-8FBD-3D80998027DD}"/>
              </a:ext>
            </a:extLst>
          </p:cNvPr>
          <p:cNvSpPr txBox="1"/>
          <p:nvPr/>
        </p:nvSpPr>
        <p:spPr>
          <a:xfrm>
            <a:off x="1478256" y="1873831"/>
            <a:ext cx="552578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900" dirty="0">
                <a:latin typeface="Times New Roman"/>
                <a:cs typeface="Calibri"/>
              </a:rPr>
              <a:t>Ši knyga apie dvylikos metų mergaitę Polianą, kuri neturėjo tėvų, tik vienintelę tetą Polę. Teta labai rūpinosi Poliana ir ją labai mylėjo. Beje, teta buvo labai turtinga ir gyveno dideliuose namuose. Kiekvieną dieną mergaitė daug skaitė ir mokėsi pas </a:t>
            </a:r>
            <a:r>
              <a:rPr lang="lt-LT" sz="1900" dirty="0" err="1">
                <a:latin typeface="Times New Roman"/>
                <a:cs typeface="Calibri"/>
              </a:rPr>
              <a:t>Nensę</a:t>
            </a:r>
            <a:r>
              <a:rPr lang="lt-LT" sz="1900" dirty="0">
                <a:latin typeface="Times New Roman"/>
                <a:cs typeface="Calibri"/>
              </a:rPr>
              <a:t> virtuvėje gaminti. Polianai užtekdavo laiko viskam: ir mokytis, ir padėti poniai Snou bei ponui Pendletonui. Bet kartą Polianos gyvenimas pasikeitė, nes ją partrenkė mašina ir ji atsidūrė ligoninėje. Mergaitė ėmė svajojoti, jog kada nors ji galės vaikščioti kaip anksčiau. Poliana nepasidavė ir mokėsi vaikščioti bei gyventi kaip anksčiau.</a:t>
            </a:r>
          </a:p>
        </p:txBody>
      </p:sp>
      <p:pic>
        <p:nvPicPr>
          <p:cNvPr id="44" name="Picture 44" descr="A picture containing text, book, person, person&#10;&#10;Description automatically generated">
            <a:extLst>
              <a:ext uri="{FF2B5EF4-FFF2-40B4-BE49-F238E27FC236}">
                <a16:creationId xmlns:a16="http://schemas.microsoft.com/office/drawing/2014/main" id="{78F0FA31-4514-4043-8FC0-3049C698E178}"/>
              </a:ext>
            </a:extLst>
          </p:cNvPr>
          <p:cNvPicPr>
            <a:picLocks noChangeAspect="1"/>
          </p:cNvPicPr>
          <p:nvPr/>
        </p:nvPicPr>
        <p:blipFill>
          <a:blip r:embed="rId2"/>
          <a:stretch>
            <a:fillRect/>
          </a:stretch>
        </p:blipFill>
        <p:spPr>
          <a:xfrm>
            <a:off x="8978900" y="1972619"/>
            <a:ext cx="2743200" cy="30397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81763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5701FC-3A6F-444D-AFEA-403F9939348A}"/>
              </a:ext>
            </a:extLst>
          </p:cNvPr>
          <p:cNvSpPr/>
          <p:nvPr/>
        </p:nvSpPr>
        <p:spPr>
          <a:xfrm>
            <a:off x="-3424" y="857"/>
            <a:ext cx="12191998" cy="683231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A2E5A5-2618-4CA6-A414-77807ECFAD54}"/>
              </a:ext>
            </a:extLst>
          </p:cNvPr>
          <p:cNvSpPr/>
          <p:nvPr/>
        </p:nvSpPr>
        <p:spPr>
          <a:xfrm>
            <a:off x="4196111" y="1716427"/>
            <a:ext cx="4072803" cy="311649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191414A-C124-4DAE-B248-D163A9EB98B6}"/>
              </a:ext>
            </a:extLst>
          </p:cNvPr>
          <p:cNvSpPr/>
          <p:nvPr/>
        </p:nvSpPr>
        <p:spPr>
          <a:xfrm>
            <a:off x="4110493" y="115371"/>
            <a:ext cx="4184106" cy="9589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C443D-F183-4DBB-B5AF-2565167805B5}"/>
              </a:ext>
            </a:extLst>
          </p:cNvPr>
          <p:cNvSpPr>
            <a:spLocks noGrp="1"/>
          </p:cNvSpPr>
          <p:nvPr>
            <p:ph type="title"/>
          </p:nvPr>
        </p:nvSpPr>
        <p:spPr>
          <a:xfrm>
            <a:off x="4083122" y="-62965"/>
            <a:ext cx="10515600" cy="1325563"/>
          </a:xfrm>
        </p:spPr>
        <p:txBody>
          <a:bodyPr/>
          <a:lstStyle/>
          <a:p>
            <a:r>
              <a:rPr lang="lt-LT" sz="2400" b="1" i="1" dirty="0">
                <a:latin typeface="Century"/>
                <a:cs typeface="Calibri Light"/>
              </a:rPr>
              <a:t>Labiausiai patikęs veikėjas</a:t>
            </a:r>
            <a:endParaRPr lang="lt-LT" sz="2400" b="1" i="1" dirty="0">
              <a:latin typeface="Century"/>
            </a:endParaRPr>
          </a:p>
        </p:txBody>
      </p:sp>
      <p:pic>
        <p:nvPicPr>
          <p:cNvPr id="7" name="Picture 7" descr="A child posing for a picture&#10;&#10;Description automatically generated">
            <a:extLst>
              <a:ext uri="{FF2B5EF4-FFF2-40B4-BE49-F238E27FC236}">
                <a16:creationId xmlns:a16="http://schemas.microsoft.com/office/drawing/2014/main" id="{6A059DB1-13DD-454A-B041-BEE01EA7236C}"/>
              </a:ext>
            </a:extLst>
          </p:cNvPr>
          <p:cNvPicPr>
            <a:picLocks noGrp="1" noChangeAspect="1"/>
          </p:cNvPicPr>
          <p:nvPr>
            <p:ph idx="1"/>
          </p:nvPr>
        </p:nvPicPr>
        <p:blipFill>
          <a:blip r:embed="rId2"/>
          <a:stretch>
            <a:fillRect/>
          </a:stretch>
        </p:blipFill>
        <p:spPr>
          <a:xfrm>
            <a:off x="9626947" y="447176"/>
            <a:ext cx="1979362" cy="30927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9" descr="A picture containing little, young, old, child&#10;&#10;Description automatically generated">
            <a:extLst>
              <a:ext uri="{FF2B5EF4-FFF2-40B4-BE49-F238E27FC236}">
                <a16:creationId xmlns:a16="http://schemas.microsoft.com/office/drawing/2014/main" id="{CB2BA1A3-2404-4B98-AB29-1E34C21429B4}"/>
              </a:ext>
            </a:extLst>
          </p:cNvPr>
          <p:cNvPicPr>
            <a:picLocks noChangeAspect="1"/>
          </p:cNvPicPr>
          <p:nvPr/>
        </p:nvPicPr>
        <p:blipFill>
          <a:blip r:embed="rId3"/>
          <a:stretch>
            <a:fillRect/>
          </a:stretch>
        </p:blipFill>
        <p:spPr>
          <a:xfrm>
            <a:off x="238018" y="3769652"/>
            <a:ext cx="3488076" cy="18358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Star: 5 Points 11">
            <a:extLst>
              <a:ext uri="{FF2B5EF4-FFF2-40B4-BE49-F238E27FC236}">
                <a16:creationId xmlns:a16="http://schemas.microsoft.com/office/drawing/2014/main" id="{7D3DBE1B-D85C-46DF-A992-24499426814B}"/>
              </a:ext>
            </a:extLst>
          </p:cNvPr>
          <p:cNvSpPr/>
          <p:nvPr/>
        </p:nvSpPr>
        <p:spPr>
          <a:xfrm rot="21000000">
            <a:off x="546995" y="84906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37771281-3457-4B9A-ADF6-007A8A961B8B}"/>
              </a:ext>
            </a:extLst>
          </p:cNvPr>
          <p:cNvSpPr/>
          <p:nvPr/>
        </p:nvSpPr>
        <p:spPr>
          <a:xfrm rot="21000000">
            <a:off x="2103531" y="202031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20CC92A-87C8-4C4D-B7FE-689CD9D4E126}"/>
              </a:ext>
            </a:extLst>
          </p:cNvPr>
          <p:cNvSpPr/>
          <p:nvPr/>
        </p:nvSpPr>
        <p:spPr>
          <a:xfrm rot="21000000">
            <a:off x="1142897" y="284909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4F16EB9C-AAE2-40F6-89BE-44195CABB3AB}"/>
              </a:ext>
            </a:extLst>
          </p:cNvPr>
          <p:cNvSpPr/>
          <p:nvPr/>
        </p:nvSpPr>
        <p:spPr>
          <a:xfrm rot="21000000">
            <a:off x="4591589" y="128057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AE68CA17-A707-4B73-A613-2D17E5148A8F}"/>
              </a:ext>
            </a:extLst>
          </p:cNvPr>
          <p:cNvSpPr/>
          <p:nvPr/>
        </p:nvSpPr>
        <p:spPr>
          <a:xfrm rot="21000000">
            <a:off x="1610371" y="26857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F7383CB1-3CB0-4136-A6D7-D5DA41922611}"/>
              </a:ext>
            </a:extLst>
          </p:cNvPr>
          <p:cNvSpPr/>
          <p:nvPr/>
        </p:nvSpPr>
        <p:spPr>
          <a:xfrm rot="21000000">
            <a:off x="8115625" y="88331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EA5674A3-8FD4-4C72-9E48-745D96C874CA}"/>
              </a:ext>
            </a:extLst>
          </p:cNvPr>
          <p:cNvSpPr/>
          <p:nvPr/>
        </p:nvSpPr>
        <p:spPr>
          <a:xfrm rot="21000000">
            <a:off x="1144609" y="633546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C83425ED-12F4-40CD-B8C0-715897EBFA30}"/>
              </a:ext>
            </a:extLst>
          </p:cNvPr>
          <p:cNvSpPr/>
          <p:nvPr/>
        </p:nvSpPr>
        <p:spPr>
          <a:xfrm rot="21000000">
            <a:off x="3172042" y="298608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37C9FA65-82C4-424B-9C73-EDF986112C89}"/>
              </a:ext>
            </a:extLst>
          </p:cNvPr>
          <p:cNvSpPr/>
          <p:nvPr/>
        </p:nvSpPr>
        <p:spPr>
          <a:xfrm rot="21000000">
            <a:off x="4172060" y="557860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8FB54DBE-A9BA-4207-BF05-C027D147789B}"/>
              </a:ext>
            </a:extLst>
          </p:cNvPr>
          <p:cNvSpPr/>
          <p:nvPr/>
        </p:nvSpPr>
        <p:spPr>
          <a:xfrm rot="21000000">
            <a:off x="9100231" y="3588838"/>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9FDD776E-EA66-4CBD-B6AC-294B08D199D6}"/>
              </a:ext>
            </a:extLst>
          </p:cNvPr>
          <p:cNvSpPr/>
          <p:nvPr/>
        </p:nvSpPr>
        <p:spPr>
          <a:xfrm rot="21000000">
            <a:off x="7764590" y="589196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3EE95CC2-7D30-4613-BD5C-BAC70B6BE019}"/>
              </a:ext>
            </a:extLst>
          </p:cNvPr>
          <p:cNvSpPr/>
          <p:nvPr/>
        </p:nvSpPr>
        <p:spPr>
          <a:xfrm rot="21000000">
            <a:off x="8141310" y="4650501"/>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0E5CE078-9224-4729-B1B7-21CDEBC0E04E}"/>
              </a:ext>
            </a:extLst>
          </p:cNvPr>
          <p:cNvSpPr/>
          <p:nvPr/>
        </p:nvSpPr>
        <p:spPr>
          <a:xfrm rot="21000000">
            <a:off x="11283490" y="417960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07913D8F-2ECC-4BF6-8ABB-7A926BBBDC8A}"/>
              </a:ext>
            </a:extLst>
          </p:cNvPr>
          <p:cNvSpPr/>
          <p:nvPr/>
        </p:nvSpPr>
        <p:spPr>
          <a:xfrm rot="21000000">
            <a:off x="11506096" y="17268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4E957BA9-94B5-46DD-B070-72AD3349647E}"/>
              </a:ext>
            </a:extLst>
          </p:cNvPr>
          <p:cNvSpPr/>
          <p:nvPr/>
        </p:nvSpPr>
        <p:spPr>
          <a:xfrm rot="21000000">
            <a:off x="10872523" y="5814905"/>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5 Points 41">
            <a:extLst>
              <a:ext uri="{FF2B5EF4-FFF2-40B4-BE49-F238E27FC236}">
                <a16:creationId xmlns:a16="http://schemas.microsoft.com/office/drawing/2014/main" id="{A96E76B1-8D43-4B93-A1B5-2D0AD73A4F65}"/>
              </a:ext>
            </a:extLst>
          </p:cNvPr>
          <p:cNvSpPr/>
          <p:nvPr/>
        </p:nvSpPr>
        <p:spPr>
          <a:xfrm rot="21000000">
            <a:off x="6189220" y="5001534"/>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B12C66A2-0FE7-4CFE-8090-96166E45B62D}"/>
              </a:ext>
            </a:extLst>
          </p:cNvPr>
          <p:cNvSpPr/>
          <p:nvPr/>
        </p:nvSpPr>
        <p:spPr>
          <a:xfrm rot="21000000">
            <a:off x="9802299" y="461625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AF8C6FFB-0057-42B1-95C4-74E1EE5FA0C4}"/>
              </a:ext>
            </a:extLst>
          </p:cNvPr>
          <p:cNvSpPr/>
          <p:nvPr/>
        </p:nvSpPr>
        <p:spPr>
          <a:xfrm rot="21000000">
            <a:off x="2961422" y="82337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EB895257-F8A7-4334-8EE3-BAF050818CA6}"/>
              </a:ext>
            </a:extLst>
          </p:cNvPr>
          <p:cNvSpPr/>
          <p:nvPr/>
        </p:nvSpPr>
        <p:spPr>
          <a:xfrm rot="21000000">
            <a:off x="5872433" y="6337175"/>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3DA9CDF-3D1C-4FC6-933C-33EE7DF06BE6}"/>
              </a:ext>
            </a:extLst>
          </p:cNvPr>
          <p:cNvSpPr txBox="1"/>
          <p:nvPr/>
        </p:nvSpPr>
        <p:spPr>
          <a:xfrm>
            <a:off x="4573151" y="1916657"/>
            <a:ext cx="346134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200" dirty="0">
                <a:latin typeface="Century" panose="02040604050505020304" pitchFamily="18" charset="0"/>
                <a:cs typeface="Calibri"/>
              </a:rPr>
              <a:t>Man labiausiai patiko </a:t>
            </a:r>
            <a:r>
              <a:rPr lang="lt-LT" sz="2200" dirty="0" err="1">
                <a:latin typeface="Century" panose="02040604050505020304" pitchFamily="18" charset="0"/>
                <a:cs typeface="Calibri"/>
              </a:rPr>
              <a:t>Poliana</a:t>
            </a:r>
            <a:r>
              <a:rPr lang="lt-LT" sz="2200" dirty="0">
                <a:latin typeface="Century" panose="02040604050505020304" pitchFamily="18" charset="0"/>
                <a:cs typeface="Calibri"/>
              </a:rPr>
              <a:t>. Ji labai drąsi ir linksma. Mergaitė visada buvo rami ir nesipyko su kitais. Visada visiems padėdavo, nors ir jie neprašydavo pagalbos. </a:t>
            </a:r>
          </a:p>
        </p:txBody>
      </p:sp>
    </p:spTree>
    <p:extLst>
      <p:ext uri="{BB962C8B-B14F-4D97-AF65-F5344CB8AC3E}">
        <p14:creationId xmlns:p14="http://schemas.microsoft.com/office/powerpoint/2010/main" val="2591966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980A00-1760-442E-B24F-7098E1A10FA4}"/>
              </a:ext>
            </a:extLst>
          </p:cNvPr>
          <p:cNvSpPr/>
          <p:nvPr/>
        </p:nvSpPr>
        <p:spPr>
          <a:xfrm>
            <a:off x="2462" y="-1819"/>
            <a:ext cx="12191999" cy="685799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78DC26-ECC8-4D5A-95BF-07B838F3DE44}"/>
              </a:ext>
            </a:extLst>
          </p:cNvPr>
          <p:cNvSpPr/>
          <p:nvPr/>
        </p:nvSpPr>
        <p:spPr>
          <a:xfrm>
            <a:off x="4572830" y="115371"/>
            <a:ext cx="3036826" cy="9589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1E888-380D-4422-8041-44AD58E2D1A0}"/>
              </a:ext>
            </a:extLst>
          </p:cNvPr>
          <p:cNvSpPr>
            <a:spLocks noGrp="1"/>
          </p:cNvSpPr>
          <p:nvPr>
            <p:ph type="title"/>
          </p:nvPr>
        </p:nvSpPr>
        <p:spPr>
          <a:xfrm>
            <a:off x="4571145" y="-62965"/>
            <a:ext cx="3075397" cy="1325563"/>
          </a:xfrm>
        </p:spPr>
        <p:txBody>
          <a:bodyPr>
            <a:normAutofit/>
          </a:bodyPr>
          <a:lstStyle/>
          <a:p>
            <a:r>
              <a:rPr lang="lt-LT" sz="4000" b="1" i="1" dirty="0">
                <a:latin typeface="Century"/>
                <a:cs typeface="Calibri Light"/>
              </a:rPr>
              <a:t>    Išvada</a:t>
            </a:r>
            <a:endParaRPr lang="lt-LT" sz="4000" b="1" i="1" dirty="0">
              <a:latin typeface="Century"/>
            </a:endParaRPr>
          </a:p>
        </p:txBody>
      </p:sp>
      <p:sp>
        <p:nvSpPr>
          <p:cNvPr id="7" name="Rectangle 6">
            <a:extLst>
              <a:ext uri="{FF2B5EF4-FFF2-40B4-BE49-F238E27FC236}">
                <a16:creationId xmlns:a16="http://schemas.microsoft.com/office/drawing/2014/main" id="{B1D58B88-132B-4E9F-AB4C-454D32373D28}"/>
              </a:ext>
            </a:extLst>
          </p:cNvPr>
          <p:cNvSpPr/>
          <p:nvPr/>
        </p:nvSpPr>
        <p:spPr>
          <a:xfrm>
            <a:off x="3964943" y="1879101"/>
            <a:ext cx="4252600" cy="29110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A2EDC5-46D0-4C92-B56E-75A011658BE3}"/>
              </a:ext>
            </a:extLst>
          </p:cNvPr>
          <p:cNvSpPr txBox="1"/>
          <p:nvPr/>
        </p:nvSpPr>
        <p:spPr>
          <a:xfrm>
            <a:off x="4293312" y="1941721"/>
            <a:ext cx="405315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dirty="0">
                <a:latin typeface="Century"/>
              </a:rPr>
              <a:t>Šią knygą siūlau perskaityti visiems, ypač tiems, kurie mėgsta jautrias istorijas,kurios baigiasi gerai. Knyga įdomi, įvykiai labai plačiai aprašyti, lengvai skaitoma. Moko, kad reikia džiaugtis kiekviena </a:t>
            </a:r>
            <a:r>
              <a:rPr lang="lt-LT" sz="2000">
                <a:latin typeface="Century"/>
              </a:rPr>
              <a:t>gyvenimo akimirka.</a:t>
            </a:r>
            <a:endParaRPr lang="lt-LT" sz="2000" dirty="0">
              <a:latin typeface="Century"/>
              <a:cs typeface="Calibri"/>
            </a:endParaRPr>
          </a:p>
        </p:txBody>
      </p:sp>
      <p:pic>
        <p:nvPicPr>
          <p:cNvPr id="13" name="Picture 13" descr="A picture containing fabric&#10;&#10;Description automatically generated">
            <a:extLst>
              <a:ext uri="{FF2B5EF4-FFF2-40B4-BE49-F238E27FC236}">
                <a16:creationId xmlns:a16="http://schemas.microsoft.com/office/drawing/2014/main" id="{855528CB-E1DD-4C13-94E9-2C2CC8750144}"/>
              </a:ext>
            </a:extLst>
          </p:cNvPr>
          <p:cNvPicPr>
            <a:picLocks noGrp="1" noChangeAspect="1"/>
          </p:cNvPicPr>
          <p:nvPr>
            <p:ph idx="1"/>
          </p:nvPr>
        </p:nvPicPr>
        <p:blipFill>
          <a:blip r:embed="rId2"/>
          <a:stretch>
            <a:fillRect/>
          </a:stretch>
        </p:blipFill>
        <p:spPr>
          <a:xfrm>
            <a:off x="9153516" y="2861601"/>
            <a:ext cx="2446768" cy="3204058"/>
          </a:xfrm>
          <a:prstGeom prst="rect">
            <a:avLst/>
          </a:prstGeom>
          <a:ln>
            <a:noFill/>
          </a:ln>
          <a:effectLst>
            <a:outerShdw blurRad="292100" dist="139700" dir="2700000" algn="tl" rotWithShape="0">
              <a:srgbClr val="333333">
                <a:alpha val="65000"/>
              </a:srgbClr>
            </a:outerShdw>
          </a:effectLst>
        </p:spPr>
      </p:pic>
      <p:pic>
        <p:nvPicPr>
          <p:cNvPr id="14" name="Picture 14" descr="A picture containing person, child, little, small&#10;&#10;Description automatically generated">
            <a:extLst>
              <a:ext uri="{FF2B5EF4-FFF2-40B4-BE49-F238E27FC236}">
                <a16:creationId xmlns:a16="http://schemas.microsoft.com/office/drawing/2014/main" id="{E37A5F15-AA5D-4277-A478-06C78B33E08D}"/>
              </a:ext>
            </a:extLst>
          </p:cNvPr>
          <p:cNvPicPr>
            <a:picLocks noChangeAspect="1"/>
          </p:cNvPicPr>
          <p:nvPr/>
        </p:nvPicPr>
        <p:blipFill>
          <a:blip r:embed="rId3"/>
          <a:stretch>
            <a:fillRect/>
          </a:stretch>
        </p:blipFill>
        <p:spPr>
          <a:xfrm>
            <a:off x="657546" y="2821589"/>
            <a:ext cx="2494908" cy="3252531"/>
          </a:xfrm>
          <a:prstGeom prst="rect">
            <a:avLst/>
          </a:prstGeom>
          <a:ln>
            <a:noFill/>
          </a:ln>
          <a:effectLst>
            <a:outerShdw blurRad="292100" dist="139700" dir="2700000" algn="tl" rotWithShape="0">
              <a:srgbClr val="333333">
                <a:alpha val="65000"/>
              </a:srgbClr>
            </a:outerShdw>
          </a:effectLst>
        </p:spPr>
      </p:pic>
      <p:sp>
        <p:nvSpPr>
          <p:cNvPr id="16" name="Star: 5 Points 15">
            <a:extLst>
              <a:ext uri="{FF2B5EF4-FFF2-40B4-BE49-F238E27FC236}">
                <a16:creationId xmlns:a16="http://schemas.microsoft.com/office/drawing/2014/main" id="{C530A16C-58E6-4D8A-8B22-A84D209F579D}"/>
              </a:ext>
            </a:extLst>
          </p:cNvPr>
          <p:cNvSpPr/>
          <p:nvPr/>
        </p:nvSpPr>
        <p:spPr>
          <a:xfrm rot="21000000">
            <a:off x="923714" y="694950"/>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A255C113-3720-4133-8EAA-CCA7FD164847}"/>
              </a:ext>
            </a:extLst>
          </p:cNvPr>
          <p:cNvSpPr/>
          <p:nvPr/>
        </p:nvSpPr>
        <p:spPr>
          <a:xfrm rot="21000000">
            <a:off x="2113804" y="181654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E1EADB12-C69A-47D5-9BF5-E5A4FF4BDB7B}"/>
              </a:ext>
            </a:extLst>
          </p:cNvPr>
          <p:cNvSpPr/>
          <p:nvPr/>
        </p:nvSpPr>
        <p:spPr>
          <a:xfrm rot="21000000">
            <a:off x="9177287" y="746321"/>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6A313A2A-E71D-4E69-84F3-17FC31017A0F}"/>
              </a:ext>
            </a:extLst>
          </p:cNvPr>
          <p:cNvSpPr/>
          <p:nvPr/>
        </p:nvSpPr>
        <p:spPr>
          <a:xfrm rot="21000000">
            <a:off x="3175467" y="617894"/>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0A8E5329-DA11-4141-AF1E-7412BB88027B}"/>
              </a:ext>
            </a:extLst>
          </p:cNvPr>
          <p:cNvSpPr/>
          <p:nvPr/>
        </p:nvSpPr>
        <p:spPr>
          <a:xfrm rot="21000000">
            <a:off x="4074456" y="553236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FD7D9202-9168-4AB7-8F14-09ECA2804B06}"/>
              </a:ext>
            </a:extLst>
          </p:cNvPr>
          <p:cNvSpPr/>
          <p:nvPr/>
        </p:nvSpPr>
        <p:spPr>
          <a:xfrm rot="21000000">
            <a:off x="6625872" y="5207017"/>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CF2F8F59-2E2F-4F98-BB3C-5264B9CDC382}"/>
              </a:ext>
            </a:extLst>
          </p:cNvPr>
          <p:cNvSpPr/>
          <p:nvPr/>
        </p:nvSpPr>
        <p:spPr>
          <a:xfrm rot="21000000">
            <a:off x="572681" y="6354298"/>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FBE54A15-0256-47E5-891D-246A448B1881}"/>
              </a:ext>
            </a:extLst>
          </p:cNvPr>
          <p:cNvSpPr/>
          <p:nvPr/>
        </p:nvSpPr>
        <p:spPr>
          <a:xfrm rot="21000000">
            <a:off x="641175" y="222751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62F787E4-CB61-405E-8209-F3B04F83EB05}"/>
              </a:ext>
            </a:extLst>
          </p:cNvPr>
          <p:cNvSpPr/>
          <p:nvPr/>
        </p:nvSpPr>
        <p:spPr>
          <a:xfrm rot="21000000">
            <a:off x="8535153" y="361452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5050C428-0F64-48F7-8BBF-576C9262C587}"/>
              </a:ext>
            </a:extLst>
          </p:cNvPr>
          <p:cNvSpPr/>
          <p:nvPr/>
        </p:nvSpPr>
        <p:spPr>
          <a:xfrm rot="21000000">
            <a:off x="8295422" y="626011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EDE68011-6518-4BD2-8194-0184FA725682}"/>
              </a:ext>
            </a:extLst>
          </p:cNvPr>
          <p:cNvSpPr/>
          <p:nvPr/>
        </p:nvSpPr>
        <p:spPr>
          <a:xfrm rot="21000000">
            <a:off x="5401535" y="614025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EEB58B06-C608-4717-88E3-865B1B16FD6B}"/>
              </a:ext>
            </a:extLst>
          </p:cNvPr>
          <p:cNvSpPr/>
          <p:nvPr/>
        </p:nvSpPr>
        <p:spPr>
          <a:xfrm rot="21000000">
            <a:off x="10941018" y="926119"/>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94139D2E-83BE-4D9D-9C1D-379B1998704B}"/>
              </a:ext>
            </a:extLst>
          </p:cNvPr>
          <p:cNvSpPr/>
          <p:nvPr/>
        </p:nvSpPr>
        <p:spPr>
          <a:xfrm rot="21000000">
            <a:off x="8946119" y="2201826"/>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5 Points 41">
            <a:extLst>
              <a:ext uri="{FF2B5EF4-FFF2-40B4-BE49-F238E27FC236}">
                <a16:creationId xmlns:a16="http://schemas.microsoft.com/office/drawing/2014/main" id="{1917AD24-AF68-4BB3-88DB-8F0FD2C1D100}"/>
              </a:ext>
            </a:extLst>
          </p:cNvPr>
          <p:cNvSpPr/>
          <p:nvPr/>
        </p:nvSpPr>
        <p:spPr>
          <a:xfrm rot="21000000">
            <a:off x="7456366" y="874748"/>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3992ABB3-8F14-4921-BDE2-E55ED129C694}"/>
              </a:ext>
            </a:extLst>
          </p:cNvPr>
          <p:cNvSpPr/>
          <p:nvPr/>
        </p:nvSpPr>
        <p:spPr>
          <a:xfrm rot="21000000">
            <a:off x="4468299" y="1662433"/>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14E8C24C-4246-4635-A7CF-3396772AC06A}"/>
              </a:ext>
            </a:extLst>
          </p:cNvPr>
          <p:cNvSpPr/>
          <p:nvPr/>
        </p:nvSpPr>
        <p:spPr>
          <a:xfrm rot="1860000">
            <a:off x="5692636" y="1131602"/>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15E8D015-83DD-4DF1-945C-4EE0B03B5B9A}"/>
              </a:ext>
            </a:extLst>
          </p:cNvPr>
          <p:cNvSpPr/>
          <p:nvPr/>
        </p:nvSpPr>
        <p:spPr>
          <a:xfrm rot="1500000">
            <a:off x="2969984" y="2664164"/>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ABDE5DE7-69FD-4179-B49C-35C0E21E30E7}"/>
              </a:ext>
            </a:extLst>
          </p:cNvPr>
          <p:cNvSpPr/>
          <p:nvPr/>
        </p:nvSpPr>
        <p:spPr>
          <a:xfrm rot="180000">
            <a:off x="10761221" y="2218951"/>
            <a:ext cx="306658" cy="306658"/>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12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277</Words>
  <Application>Microsoft Office PowerPoint</Application>
  <PresentationFormat>Plačiaekranė</PresentationFormat>
  <Paragraphs>22</Paragraphs>
  <Slides>5</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5</vt:i4>
      </vt:variant>
    </vt:vector>
  </HeadingPairs>
  <TitlesOfParts>
    <vt:vector size="11" baseType="lpstr">
      <vt:lpstr>Arial</vt:lpstr>
      <vt:lpstr>Calibri</vt:lpstr>
      <vt:lpstr>Calibri Light</vt:lpstr>
      <vt:lpstr>Century</vt:lpstr>
      <vt:lpstr>Times New Roman</vt:lpstr>
      <vt:lpstr>office theme</vt:lpstr>
      <vt:lpstr>„PowerPoint“ pateiktis</vt:lpstr>
      <vt:lpstr>Knygos tema, problemos ir vertybės</vt:lpstr>
      <vt:lpstr>Knygos aprašymas</vt:lpstr>
      <vt:lpstr>Labiausiai patikęs veikėjas</vt:lpstr>
      <vt:lpstr>    Išvada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ingrida.talaliene</cp:lastModifiedBy>
  <cp:revision>704</cp:revision>
  <dcterms:created xsi:type="dcterms:W3CDTF">2020-11-04T09:25:08Z</dcterms:created>
  <dcterms:modified xsi:type="dcterms:W3CDTF">2020-11-13T17:34:55Z</dcterms:modified>
</cp:coreProperties>
</file>